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1"/>
  </p:notesMasterIdLst>
  <p:sldIdLst>
    <p:sldId id="256" r:id="rId2"/>
    <p:sldId id="257" r:id="rId3"/>
    <p:sldId id="258" r:id="rId4"/>
    <p:sldId id="346" r:id="rId5"/>
    <p:sldId id="358" r:id="rId6"/>
    <p:sldId id="350" r:id="rId7"/>
    <p:sldId id="357" r:id="rId8"/>
    <p:sldId id="354" r:id="rId9"/>
    <p:sldId id="355" r:id="rId10"/>
    <p:sldId id="348" r:id="rId11"/>
    <p:sldId id="259" r:id="rId12"/>
    <p:sldId id="260" r:id="rId13"/>
    <p:sldId id="261" r:id="rId14"/>
    <p:sldId id="349"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351" r:id="rId44"/>
    <p:sldId id="352" r:id="rId45"/>
    <p:sldId id="353" r:id="rId46"/>
    <p:sldId id="356"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32698093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0475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3981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52883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627507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8310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815879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14328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19327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329358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538960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18157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09224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649986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845099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1040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574869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40676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ce68ba1cf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1ce68ba1c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47754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631109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854816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15995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694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74948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08378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629827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02129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36796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07940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49690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379283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010564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29077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14857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038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409843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89046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141907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79258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544519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051789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389219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917073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491588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99817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160031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014526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076600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5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258330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26883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4052679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08926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5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374033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5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527980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p5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1012186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6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038125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133600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p6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178388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6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78512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201902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p6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9281639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p6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757924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p6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4777287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6070920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7" name="Google Shape;657;p6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273847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p6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8099327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0" name="Google Shape;680;p7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7876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3028108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1ce68ba1cf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1ce68ba1c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8876755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7" name="Google Shape;697;p7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236397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1" name="Google Shape;711;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7439372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4" name="Google Shape;724;p7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8299384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0" name="Google Shape;730;p7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910725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429082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615397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7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9649004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7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925103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9" name="Google Shape;769;p7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284059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291910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9" name="Google Shape;779;p8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531108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8" name="Google Shape;788;p8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8245524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8" name="Google Shape;798;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207569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142358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5" name="Google Shape;815;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971328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0" name="Google Shape;830;p8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291579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6" name="Google Shape;846;p8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3545540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1" name="Google Shape;851;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96231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01471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74"/>
        <p:cNvGrpSpPr/>
        <p:nvPr/>
      </p:nvGrpSpPr>
      <p:grpSpPr>
        <a:xfrm>
          <a:off x="0" y="0"/>
          <a:ext cx="0" cy="0"/>
          <a:chOff x="0" y="0"/>
          <a:chExt cx="0" cy="0"/>
        </a:xfrm>
      </p:grpSpPr>
      <p:sp>
        <p:nvSpPr>
          <p:cNvPr id="75" name="Google Shape;75;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6"/>
        <p:cNvGrpSpPr/>
        <p:nvPr/>
      </p:nvGrpSpPr>
      <p:grpSpPr>
        <a:xfrm>
          <a:off x="0" y="0"/>
          <a:ext cx="0" cy="0"/>
          <a:chOff x="0" y="0"/>
          <a:chExt cx="0" cy="0"/>
        </a:xfrm>
      </p:grpSpPr>
      <p:sp>
        <p:nvSpPr>
          <p:cNvPr id="17" name="Google Shape;17;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6"/>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7"/>
          <p:cNvSpPr>
            <a:spLocks noGrp="1"/>
          </p:cNvSpPr>
          <p:nvPr>
            <p:ph type="pic" idx="2"/>
          </p:nvPr>
        </p:nvSpPr>
        <p:spPr>
          <a:xfrm>
            <a:off x="1792288" y="612775"/>
            <a:ext cx="5486400" cy="4114800"/>
          </a:xfrm>
          <a:prstGeom prst="rect">
            <a:avLst/>
          </a:prstGeom>
          <a:noFill/>
          <a:ln>
            <a:noFill/>
          </a:ln>
        </p:spPr>
      </p:sp>
      <p:sp>
        <p:nvSpPr>
          <p:cNvPr id="41" name="Google Shape;41;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2" name="Google Shape;4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8" name="Google Shape;48;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9" name="Google Shape;49;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4" name="Google Shape;64;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5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83.png"/><Relationship Id="rId7" Type="http://schemas.openxmlformats.org/officeDocument/2006/relationships/image" Target="../media/image8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77.png"/><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75.png"/><Relationship Id="rId7" Type="http://schemas.openxmlformats.org/officeDocument/2006/relationships/image" Target="../media/image8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77.png"/><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83.png"/><Relationship Id="rId4" Type="http://schemas.openxmlformats.org/officeDocument/2006/relationships/image" Target="../media/image9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6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6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6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6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7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7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7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7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49.png"/><Relationship Id="rId4" Type="http://schemas.openxmlformats.org/officeDocument/2006/relationships/image" Target="../media/image141.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2.png"/><Relationship Id="rId7" Type="http://schemas.openxmlformats.org/officeDocument/2006/relationships/image" Target="../media/image153.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 Id="rId9" Type="http://schemas.openxmlformats.org/officeDocument/2006/relationships/image" Target="../media/image155.png"/></Relationships>
</file>

<file path=ppt/slides/_rels/slide81.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4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58.png"/><Relationship Id="rId4" Type="http://schemas.openxmlformats.org/officeDocument/2006/relationships/image" Target="../media/image157.png"/></Relationships>
</file>

<file path=ppt/slides/_rels/slide8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60.png"/><Relationship Id="rId7" Type="http://schemas.openxmlformats.org/officeDocument/2006/relationships/image" Target="../media/image162.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2.png"/><Relationship Id="rId4" Type="http://schemas.openxmlformats.org/officeDocument/2006/relationships/image" Target="../media/image161.png"/></Relationships>
</file>

<file path=ppt/slides/_rels/slide84.xml.rels><?xml version="1.0" encoding="UTF-8" standalone="yes"?>
<Relationships xmlns="http://schemas.openxmlformats.org/package/2006/relationships"><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8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8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75.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52.png"/></Relationships>
</file>

<file path=ppt/slides/_rels/slide91.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178.png"/><Relationship Id="rId4" Type="http://schemas.openxmlformats.org/officeDocument/2006/relationships/image" Target="../media/image177.png"/></Relationships>
</file>

<file path=ppt/slides/_rels/slide9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179.png"/><Relationship Id="rId4" Type="http://schemas.openxmlformats.org/officeDocument/2006/relationships/image" Target="../media/image141.png"/></Relationships>
</file>

<file path=ppt/slides/_rels/slide9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image" Target="../media/image170.png"/></Relationships>
</file>

<file path=ppt/slides/_rels/slide94.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184.png"/><Relationship Id="rId5" Type="http://schemas.openxmlformats.org/officeDocument/2006/relationships/image" Target="../media/image172.png"/><Relationship Id="rId4" Type="http://schemas.openxmlformats.org/officeDocument/2006/relationships/image" Target="../media/image183.png"/></Relationships>
</file>

<file path=ppt/slides/_rels/slide95.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86.png"/></Relationships>
</file>

<file path=ppt/slides/_rels/slide96.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87.png"/><Relationship Id="rId7" Type="http://schemas.openxmlformats.org/officeDocument/2006/relationships/image" Target="../media/image189.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88.png"/><Relationship Id="rId5" Type="http://schemas.openxmlformats.org/officeDocument/2006/relationships/image" Target="../media/image142.png"/><Relationship Id="rId4" Type="http://schemas.openxmlformats.org/officeDocument/2006/relationships/image" Target="../media/image141.png"/></Relationships>
</file>

<file path=ppt/slides/_rels/slide97.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3200" b="0" i="0" u="none" dirty="0">
                <a:solidFill>
                  <a:schemeClr val="dk1"/>
                </a:solidFill>
                <a:latin typeface="Times New Roman"/>
                <a:ea typeface="Times New Roman"/>
                <a:cs typeface="Times New Roman"/>
                <a:sym typeface="Times New Roman"/>
              </a:rPr>
              <a:t/>
            </a:r>
            <a:br>
              <a:rPr lang="en-US" sz="3200" b="0" i="0" u="none" dirty="0">
                <a:solidFill>
                  <a:schemeClr val="dk1"/>
                </a:solidFill>
                <a:latin typeface="Times New Roman"/>
                <a:ea typeface="Times New Roman"/>
                <a:cs typeface="Times New Roman"/>
                <a:sym typeface="Times New Roman"/>
              </a:rPr>
            </a:br>
            <a:r>
              <a:rPr lang="en-US" sz="2800" b="0" i="0" u="none" dirty="0" err="1">
                <a:solidFill>
                  <a:schemeClr val="dk1"/>
                </a:solidFill>
                <a:latin typeface="Times New Roman"/>
                <a:ea typeface="Times New Roman"/>
                <a:cs typeface="Times New Roman"/>
                <a:sym typeface="Times New Roman"/>
              </a:rPr>
              <a:t>Чувашский</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государственный</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университет</a:t>
            </a: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err="1">
                <a:solidFill>
                  <a:schemeClr val="dk1"/>
                </a:solidFill>
                <a:latin typeface="Times New Roman"/>
                <a:ea typeface="Times New Roman"/>
                <a:cs typeface="Times New Roman"/>
                <a:sym typeface="Times New Roman"/>
              </a:rPr>
              <a:t>Раритетная</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лаборатория</a:t>
            </a:r>
            <a:r>
              <a:rPr lang="en-US" sz="2800" b="0" i="0" u="none" dirty="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физики</a:t>
            </a:r>
            <a:r>
              <a:rPr lang="ru-RU" sz="2800" dirty="0" smtClean="0">
                <a:latin typeface="Times New Roman"/>
                <a:ea typeface="Times New Roman"/>
                <a:cs typeface="Times New Roman"/>
                <a:sym typeface="Times New Roman"/>
              </a:rPr>
              <a:t/>
            </a:r>
            <a:br>
              <a:rPr lang="ru-RU" sz="2800" dirty="0" smtClean="0">
                <a:latin typeface="Times New Roman"/>
                <a:ea typeface="Times New Roman"/>
                <a:cs typeface="Times New Roman"/>
                <a:sym typeface="Times New Roman"/>
              </a:rPr>
            </a:br>
            <a:r>
              <a:rPr lang="ru-RU" sz="2800" dirty="0" smtClean="0">
                <a:latin typeface="Times New Roman"/>
                <a:ea typeface="Times New Roman"/>
                <a:cs typeface="Times New Roman"/>
                <a:sym typeface="Times New Roman"/>
              </a:rPr>
              <a:t>Лекция находится на сайте:</a:t>
            </a:r>
            <a:r>
              <a:rPr lang="en-US" sz="2800" dirty="0" smtClean="0">
                <a:latin typeface="Times New Roman"/>
                <a:ea typeface="Times New Roman"/>
                <a:cs typeface="Times New Roman"/>
                <a:sym typeface="Times New Roman"/>
              </a:rPr>
              <a:t>clmc</a:t>
            </a:r>
            <a:r>
              <a:rPr lang="en-US" sz="2800" b="0" i="0" u="none" dirty="0" smtClean="0">
                <a:solidFill>
                  <a:schemeClr val="dk1"/>
                </a:solidFill>
                <a:latin typeface="Times New Roman"/>
                <a:ea typeface="Times New Roman"/>
                <a:cs typeface="Times New Roman"/>
                <a:sym typeface="Times New Roman"/>
              </a:rPr>
              <a:t>.chuvsu.ru</a:t>
            </a:r>
            <a:r>
              <a:rPr lang="en-US" sz="3200" b="0" i="0" u="none" dirty="0">
                <a:solidFill>
                  <a:schemeClr val="dk1"/>
                </a:solidFill>
                <a:latin typeface="Times New Roman"/>
                <a:ea typeface="Times New Roman"/>
                <a:cs typeface="Times New Roman"/>
                <a:sym typeface="Times New Roman"/>
              </a:rPr>
              <a:t/>
            </a:r>
            <a:br>
              <a:rPr lang="en-US" sz="3200" b="0" i="0" u="none" dirty="0">
                <a:solidFill>
                  <a:schemeClr val="dk1"/>
                </a:solidFill>
                <a:latin typeface="Times New Roman"/>
                <a:ea typeface="Times New Roman"/>
                <a:cs typeface="Times New Roman"/>
                <a:sym typeface="Times New Roman"/>
              </a:rPr>
            </a:br>
            <a:r>
              <a:rPr lang="en-US" sz="3200" b="0" i="0" u="none" dirty="0">
                <a:solidFill>
                  <a:schemeClr val="dk1"/>
                </a:solidFill>
                <a:latin typeface="Times New Roman"/>
                <a:ea typeface="Times New Roman"/>
                <a:cs typeface="Times New Roman"/>
                <a:sym typeface="Times New Roman"/>
              </a:rPr>
              <a:t/>
            </a:r>
            <a:br>
              <a:rPr lang="en-US" sz="3200" b="0" i="0" u="none" dirty="0">
                <a:solidFill>
                  <a:schemeClr val="dk1"/>
                </a:solidFill>
                <a:latin typeface="Times New Roman"/>
                <a:ea typeface="Times New Roman"/>
                <a:cs typeface="Times New Roman"/>
                <a:sym typeface="Times New Roman"/>
              </a:rPr>
            </a:br>
            <a:r>
              <a:rPr lang="en-US" sz="2800" b="0" i="0" u="none" dirty="0" err="1">
                <a:solidFill>
                  <a:schemeClr val="dk1"/>
                </a:solidFill>
                <a:latin typeface="Times New Roman"/>
                <a:ea typeface="Times New Roman"/>
                <a:cs typeface="Times New Roman"/>
                <a:sym typeface="Times New Roman"/>
              </a:rPr>
              <a:t>Лекция</a:t>
            </a:r>
            <a:r>
              <a:rPr lang="en-US" sz="2800" b="0" i="0" u="none" dirty="0">
                <a:solidFill>
                  <a:schemeClr val="dk1"/>
                </a:solidFill>
                <a:latin typeface="Times New Roman"/>
                <a:ea typeface="Times New Roman"/>
                <a:cs typeface="Times New Roman"/>
                <a:sym typeface="Times New Roman"/>
              </a:rPr>
              <a:t> </a:t>
            </a:r>
            <a:r>
              <a:rPr lang="ru-RU" sz="2800" dirty="0" smtClean="0">
                <a:latin typeface="Times New Roman"/>
                <a:ea typeface="Times New Roman"/>
                <a:cs typeface="Times New Roman"/>
                <a:sym typeface="Times New Roman"/>
              </a:rPr>
              <a:t>9</a:t>
            </a: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Молекулярно-кинетическая</a:t>
            </a:r>
            <a:r>
              <a:rPr lang="en-US" sz="2800" b="0" i="0" u="none" dirty="0">
                <a:solidFill>
                  <a:schemeClr val="dk1"/>
                </a:solidFill>
                <a:latin typeface="Times New Roman"/>
                <a:ea typeface="Times New Roman"/>
                <a:cs typeface="Times New Roman"/>
                <a:sym typeface="Times New Roman"/>
              </a:rPr>
              <a:t>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и </a:t>
            </a:r>
            <a:r>
              <a:rPr lang="en-US" sz="2800" b="0" i="0" u="none" dirty="0" err="1">
                <a:solidFill>
                  <a:schemeClr val="dk1"/>
                </a:solidFill>
                <a:latin typeface="Times New Roman"/>
                <a:ea typeface="Times New Roman"/>
                <a:cs typeface="Times New Roman"/>
                <a:sym typeface="Times New Roman"/>
              </a:rPr>
              <a:t>статистическая</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теория</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идеального</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газа</a:t>
            </a:r>
            <a:r>
              <a:rPr lang="en-US" sz="2800" b="0" i="0" u="none" dirty="0">
                <a:solidFill>
                  <a:schemeClr val="dk1"/>
                </a:solidFill>
                <a:latin typeface="Times New Roman"/>
                <a:ea typeface="Times New Roman"/>
                <a:cs typeface="Times New Roman"/>
                <a:sym typeface="Times New Roman"/>
              </a:rPr>
              <a:t>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Лекцию</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подготовил</a:t>
            </a:r>
            <a:r>
              <a:rPr lang="en-US" sz="2800" b="0" i="0" u="none" dirty="0">
                <a:solidFill>
                  <a:srgbClr val="7F7F7F"/>
                </a:solidFill>
                <a:latin typeface="Times New Roman"/>
                <a:ea typeface="Times New Roman"/>
                <a:cs typeface="Times New Roman"/>
                <a:sym typeface="Times New Roman"/>
              </a:rPr>
              <a:t/>
            </a:r>
            <a:br>
              <a:rPr lang="en-US" sz="2800" b="0" i="0" u="none" dirty="0">
                <a:solidFill>
                  <a:srgbClr val="7F7F7F"/>
                </a:solidFill>
                <a:latin typeface="Times New Roman"/>
                <a:ea typeface="Times New Roman"/>
                <a:cs typeface="Times New Roman"/>
                <a:sym typeface="Times New Roman"/>
              </a:rPr>
            </a:br>
            <a:r>
              <a:rPr lang="en-US" sz="2800" b="0" i="0" u="none" dirty="0">
                <a:solidFill>
                  <a:srgbClr val="7F7F7F"/>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доцент</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кафедры</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общей</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физики</a:t>
            </a: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Сорокин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Геннадий</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Михайлович</a:t>
            </a: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t>
            </a:r>
            <a:r>
              <a:rPr lang="en-US" sz="2800" b="0" i="0" u="none" dirty="0" smtClean="0">
                <a:solidFill>
                  <a:schemeClr val="dk1"/>
                </a:solidFill>
                <a:latin typeface="Times New Roman"/>
                <a:ea typeface="Times New Roman"/>
                <a:cs typeface="Times New Roman"/>
                <a:sym typeface="Times New Roman"/>
              </a:rPr>
              <a:t>202</a:t>
            </a:r>
            <a:r>
              <a:rPr lang="ru-RU" sz="2800" dirty="0" smtClean="0">
                <a:latin typeface="Times New Roman"/>
                <a:ea typeface="Times New Roman"/>
                <a:cs typeface="Times New Roman"/>
                <a:sym typeface="Times New Roman"/>
              </a:rPr>
              <a:t>5</a:t>
            </a:r>
            <a:r>
              <a:rPr lang="en-US" sz="2800" b="0" i="0" u="none" dirty="0" smtClean="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год</a:t>
            </a:r>
            <a:endParaRPr dirty="0"/>
          </a:p>
        </p:txBody>
      </p:sp>
      <p:sp>
        <p:nvSpPr>
          <p:cNvPr id="85" name="Google Shape;85;p13"/>
          <p:cNvSpPr txBox="1"/>
          <p:nvPr/>
        </p:nvSpPr>
        <p:spPr>
          <a:xfrm>
            <a:off x="755650" y="1484312"/>
            <a:ext cx="770413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200"/>
              <a:buFont typeface="Times New Roman"/>
              <a:buNone/>
            </a:pPr>
            <a:r>
              <a:rPr lang="en-US" sz="3200" b="0" i="0" u="none" strike="noStrike" cap="none">
                <a:solidFill>
                  <a:srgbClr val="002060"/>
                </a:solidFill>
                <a:latin typeface="Times New Roman"/>
                <a:ea typeface="Times New Roman"/>
                <a:cs typeface="Times New Roman"/>
                <a:sym typeface="Times New Roman"/>
              </a:rPr>
              <a:t>	</a:t>
            </a:r>
            <a:endParaRPr/>
          </a:p>
        </p:txBody>
      </p:sp>
      <p:pic>
        <p:nvPicPr>
          <p:cNvPr id="86" name="Google Shape;86;p13" descr="C:\Users\Admin\Downloads\20220312_114641.jpg"/>
          <p:cNvPicPr preferRelativeResize="0"/>
          <p:nvPr/>
        </p:nvPicPr>
        <p:blipFill rotWithShape="1">
          <a:blip r:embed="rId3">
            <a:alphaModFix/>
          </a:blip>
          <a:srcRect/>
          <a:stretch/>
        </p:blipFill>
        <p:spPr>
          <a:xfrm>
            <a:off x="6828312" y="1757548"/>
            <a:ext cx="1650670" cy="13419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latin typeface="Times New Roman" pitchFamily="18" charset="0"/>
                <a:cs typeface="Times New Roman" pitchFamily="18" charset="0"/>
              </a:rPr>
              <a:t>Нагрев воды в чайнике</a:t>
            </a:r>
            <a:endParaRPr lang="ru-RU" sz="2800" dirty="0">
              <a:latin typeface="Times New Roman" pitchFamily="18" charset="0"/>
              <a:cs typeface="Times New Roman" pitchFamily="18" charset="0"/>
            </a:endParaRPr>
          </a:p>
        </p:txBody>
      </p:sp>
      <p:pic>
        <p:nvPicPr>
          <p:cNvPr id="4" name="Picture 5" descr="F:\! Февр -июнь 22 г УЧЕБА\ИНОСТРАНЦЫ\! Занятия Суб с 9 50 час в 1-109\9 Тема 2 апр 22 г Зак термодин\Рис для лек\Рис чайника.jpg"/>
          <p:cNvPicPr>
            <a:picLocks noChangeAspect="1" noChangeArrowheads="1"/>
          </p:cNvPicPr>
          <p:nvPr/>
        </p:nvPicPr>
        <p:blipFill>
          <a:blip r:embed="rId2" cstate="print"/>
          <a:srcRect/>
          <a:stretch>
            <a:fillRect/>
          </a:stretch>
        </p:blipFill>
        <p:spPr bwMode="auto">
          <a:xfrm>
            <a:off x="2181446" y="1738510"/>
            <a:ext cx="5198866" cy="435478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p:nvPr/>
        </p:nvSpPr>
        <p:spPr>
          <a:xfrm>
            <a:off x="611187" y="260350"/>
            <a:ext cx="79932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imes New Roman"/>
              <a:buNone/>
            </a:pPr>
            <a:r>
              <a:rPr lang="en-US" sz="3200" i="0" u="none" strike="noStrike" cap="none" dirty="0">
                <a:solidFill>
                  <a:schemeClr val="dk1"/>
                </a:solidFill>
                <a:latin typeface="Times New Roman"/>
                <a:ea typeface="Times New Roman"/>
                <a:cs typeface="Times New Roman"/>
                <a:sym typeface="Times New Roman"/>
              </a:rPr>
              <a:t>1. </a:t>
            </a:r>
            <a:r>
              <a:rPr lang="en-US" sz="3200" i="0" u="none" strike="noStrike" cap="none" dirty="0" err="1">
                <a:solidFill>
                  <a:schemeClr val="dk1"/>
                </a:solidFill>
                <a:latin typeface="Times New Roman"/>
                <a:ea typeface="Times New Roman"/>
                <a:cs typeface="Times New Roman"/>
                <a:sym typeface="Times New Roman"/>
              </a:rPr>
              <a:t>Законы</a:t>
            </a:r>
            <a:r>
              <a:rPr lang="en-US" sz="3200" i="0" u="none" strike="noStrike" cap="none" dirty="0">
                <a:solidFill>
                  <a:schemeClr val="dk1"/>
                </a:solidFill>
                <a:latin typeface="Times New Roman"/>
                <a:ea typeface="Times New Roman"/>
                <a:cs typeface="Times New Roman"/>
                <a:sym typeface="Times New Roman"/>
              </a:rPr>
              <a:t> </a:t>
            </a:r>
            <a:r>
              <a:rPr lang="en-US" sz="3200" i="0" u="none" strike="noStrike" cap="none" dirty="0" err="1">
                <a:solidFill>
                  <a:schemeClr val="dk1"/>
                </a:solidFill>
                <a:latin typeface="Times New Roman"/>
                <a:ea typeface="Times New Roman"/>
                <a:cs typeface="Times New Roman"/>
                <a:sym typeface="Times New Roman"/>
              </a:rPr>
              <a:t>идеального</a:t>
            </a:r>
            <a:r>
              <a:rPr lang="en-US" sz="3200" i="0" u="none" strike="noStrike" cap="none" dirty="0">
                <a:solidFill>
                  <a:schemeClr val="dk1"/>
                </a:solidFill>
                <a:latin typeface="Times New Roman"/>
                <a:ea typeface="Times New Roman"/>
                <a:cs typeface="Times New Roman"/>
                <a:sym typeface="Times New Roman"/>
              </a:rPr>
              <a:t> </a:t>
            </a:r>
            <a:r>
              <a:rPr lang="en-US" sz="3200" i="0" u="none" strike="noStrike" cap="none" dirty="0" err="1">
                <a:solidFill>
                  <a:schemeClr val="dk1"/>
                </a:solidFill>
                <a:latin typeface="Times New Roman"/>
                <a:ea typeface="Times New Roman"/>
                <a:cs typeface="Times New Roman"/>
                <a:sym typeface="Times New Roman"/>
              </a:rPr>
              <a:t>газа</a:t>
            </a:r>
            <a:r>
              <a:rPr lang="en-US" sz="3200" i="0" u="none" strike="noStrike" cap="none" dirty="0">
                <a:solidFill>
                  <a:schemeClr val="dk1"/>
                </a:solidFill>
                <a:latin typeface="Times New Roman"/>
                <a:ea typeface="Times New Roman"/>
                <a:cs typeface="Times New Roman"/>
                <a:sym typeface="Times New Roman"/>
              </a:rPr>
              <a:t>. </a:t>
            </a:r>
            <a:endParaRPr sz="32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0000"/>
              </a:buClr>
              <a:buSzPts val="2800"/>
              <a:buFont typeface="Arial"/>
              <a:buNone/>
            </a:pPr>
            <a:r>
              <a:rPr lang="en-US" sz="2800" i="0" u="none" strike="noStrike" cap="none" dirty="0" err="1">
                <a:solidFill>
                  <a:srgbClr val="FF0000"/>
                </a:solidFill>
                <a:latin typeface="Times New Roman"/>
                <a:ea typeface="Times New Roman"/>
                <a:cs typeface="Times New Roman"/>
                <a:sym typeface="Times New Roman"/>
              </a:rPr>
              <a:t>Основные</a:t>
            </a:r>
            <a:r>
              <a:rPr lang="en-US" sz="2800" i="0" u="none" strike="noStrike" cap="none" dirty="0">
                <a:solidFill>
                  <a:srgbClr val="FF0000"/>
                </a:solidFill>
                <a:latin typeface="Times New Roman"/>
                <a:ea typeface="Times New Roman"/>
                <a:cs typeface="Times New Roman"/>
                <a:sym typeface="Times New Roman"/>
              </a:rPr>
              <a:t> </a:t>
            </a:r>
            <a:r>
              <a:rPr lang="en-US" sz="2800" i="0" u="none" strike="noStrike" cap="none" dirty="0" err="1">
                <a:solidFill>
                  <a:srgbClr val="FF0000"/>
                </a:solidFill>
                <a:latin typeface="Times New Roman"/>
                <a:ea typeface="Times New Roman"/>
                <a:cs typeface="Times New Roman"/>
                <a:sym typeface="Times New Roman"/>
              </a:rPr>
              <a:t>единицы</a:t>
            </a:r>
            <a:r>
              <a:rPr lang="en-US" sz="2800" i="0" u="none" strike="noStrike" cap="none" dirty="0">
                <a:solidFill>
                  <a:srgbClr val="FF0000"/>
                </a:solidFill>
                <a:latin typeface="Times New Roman"/>
                <a:ea typeface="Times New Roman"/>
                <a:cs typeface="Times New Roman"/>
                <a:sym typeface="Times New Roman"/>
              </a:rPr>
              <a:t> </a:t>
            </a:r>
            <a:r>
              <a:rPr lang="en-US" sz="2800" i="0" u="none" strike="noStrike" cap="none" dirty="0" err="1">
                <a:solidFill>
                  <a:srgbClr val="FF0000"/>
                </a:solidFill>
                <a:latin typeface="Times New Roman"/>
                <a:ea typeface="Times New Roman"/>
                <a:cs typeface="Times New Roman"/>
                <a:sym typeface="Times New Roman"/>
              </a:rPr>
              <a:t>международной</a:t>
            </a:r>
            <a:r>
              <a:rPr lang="en-US" sz="2800" i="0" u="none" strike="noStrike" cap="none" dirty="0">
                <a:solidFill>
                  <a:srgbClr val="FF0000"/>
                </a:solidFill>
                <a:latin typeface="Times New Roman"/>
                <a:ea typeface="Times New Roman"/>
                <a:cs typeface="Times New Roman"/>
                <a:sym typeface="Times New Roman"/>
              </a:rPr>
              <a:t> </a:t>
            </a:r>
            <a:r>
              <a:rPr lang="en-US" sz="2800" i="0" u="none" strike="noStrike" cap="none" dirty="0" err="1">
                <a:solidFill>
                  <a:srgbClr val="FF0000"/>
                </a:solidFill>
                <a:latin typeface="Times New Roman"/>
                <a:ea typeface="Times New Roman"/>
                <a:cs typeface="Times New Roman"/>
                <a:sym typeface="Times New Roman"/>
              </a:rPr>
              <a:t>системы</a:t>
            </a:r>
            <a:r>
              <a:rPr lang="en-US" sz="2800" i="0" u="none" strike="noStrike" cap="none" dirty="0">
                <a:solidFill>
                  <a:srgbClr val="FF0000"/>
                </a:solidFill>
                <a:latin typeface="Times New Roman"/>
                <a:ea typeface="Times New Roman"/>
                <a:cs typeface="Times New Roman"/>
                <a:sym typeface="Times New Roman"/>
              </a:rPr>
              <a:t>    </a:t>
            </a:r>
            <a:endParaRPr sz="28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0000"/>
              </a:buClr>
              <a:buSzPts val="2800"/>
              <a:buFont typeface="Arial"/>
              <a:buNone/>
            </a:pPr>
            <a:r>
              <a:rPr lang="en-US" sz="2800" i="0" u="none" strike="noStrike" cap="none" dirty="0">
                <a:solidFill>
                  <a:srgbClr val="FF0000"/>
                </a:solidFill>
                <a:latin typeface="Times New Roman"/>
                <a:ea typeface="Times New Roman"/>
                <a:cs typeface="Times New Roman"/>
                <a:sym typeface="Times New Roman"/>
              </a:rPr>
              <a:t>в </a:t>
            </a:r>
            <a:r>
              <a:rPr lang="en-US" sz="2800" i="0" u="none" strike="noStrike" cap="none" dirty="0" err="1">
                <a:solidFill>
                  <a:srgbClr val="FF0000"/>
                </a:solidFill>
                <a:latin typeface="Times New Roman"/>
                <a:ea typeface="Times New Roman"/>
                <a:cs typeface="Times New Roman"/>
                <a:sym typeface="Times New Roman"/>
              </a:rPr>
              <a:t>молекулярной</a:t>
            </a:r>
            <a:r>
              <a:rPr lang="en-US" sz="2800" i="0" u="none" strike="noStrike" cap="none" dirty="0">
                <a:solidFill>
                  <a:srgbClr val="FF0000"/>
                </a:solidFill>
                <a:latin typeface="Times New Roman"/>
                <a:ea typeface="Times New Roman"/>
                <a:cs typeface="Times New Roman"/>
                <a:sym typeface="Times New Roman"/>
              </a:rPr>
              <a:t> </a:t>
            </a:r>
            <a:r>
              <a:rPr lang="en-US" sz="2800" i="0" u="none" strike="noStrike" cap="none" dirty="0" err="1">
                <a:solidFill>
                  <a:srgbClr val="FF0000"/>
                </a:solidFill>
                <a:latin typeface="Times New Roman"/>
                <a:ea typeface="Times New Roman"/>
                <a:cs typeface="Times New Roman"/>
                <a:sym typeface="Times New Roman"/>
              </a:rPr>
              <a:t>физике</a:t>
            </a:r>
            <a:endParaRPr sz="2800" dirty="0">
              <a:latin typeface="Times New Roman"/>
              <a:ea typeface="Times New Roman"/>
              <a:cs typeface="Times New Roman"/>
              <a:sym typeface="Times New Roman"/>
            </a:endParaRPr>
          </a:p>
        </p:txBody>
      </p:sp>
      <p:sp>
        <p:nvSpPr>
          <p:cNvPr id="102" name="Google Shape;102;p16"/>
          <p:cNvSpPr txBox="1"/>
          <p:nvPr/>
        </p:nvSpPr>
        <p:spPr>
          <a:xfrm>
            <a:off x="323850" y="1196975"/>
            <a:ext cx="8820300" cy="492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800"/>
              <a:buFont typeface="Times New Roman"/>
              <a:buNone/>
            </a:pPr>
            <a:r>
              <a:rPr lang="en-US" sz="2800" b="1" i="1" u="none" strike="noStrike" cap="none">
                <a:solidFill>
                  <a:srgbClr val="0070C0"/>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2800"/>
              <a:buFont typeface="Arial"/>
              <a:buNone/>
            </a:pPr>
            <a:endParaRPr sz="2800" b="1" i="1" u="none" strike="noStrike" cap="none">
              <a:solidFill>
                <a:srgbClr val="0070C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70C0"/>
              </a:buClr>
              <a:buSzPts val="2400"/>
              <a:buFont typeface="Times New Roman"/>
              <a:buNone/>
            </a:pPr>
            <a:r>
              <a:rPr lang="en-US" sz="2400" b="1" i="1" u="none" strike="noStrike" cap="none">
                <a:solidFill>
                  <a:srgbClr val="0070C0"/>
                </a:solidFill>
                <a:latin typeface="Times New Roman"/>
                <a:ea typeface="Times New Roman"/>
                <a:cs typeface="Times New Roman"/>
                <a:sym typeface="Times New Roman"/>
              </a:rPr>
              <a:t>Молекулярная физика – раздел физики,</a:t>
            </a:r>
            <a:r>
              <a:rPr lang="en-US" sz="2400" b="0" i="0" u="none" strike="noStrike" cap="none">
                <a:solidFill>
                  <a:schemeClr val="dk1"/>
                </a:solidFill>
                <a:latin typeface="Times New Roman"/>
                <a:ea typeface="Times New Roman"/>
                <a:cs typeface="Times New Roman"/>
                <a:sym typeface="Times New Roman"/>
              </a:rPr>
              <a:t> </a:t>
            </a:r>
            <a:r>
              <a:rPr lang="en-US" sz="2400" b="1" i="1" u="none" strike="noStrike" cap="none">
                <a:solidFill>
                  <a:srgbClr val="0070C0"/>
                </a:solidFill>
                <a:latin typeface="Times New Roman"/>
                <a:ea typeface="Times New Roman"/>
                <a:cs typeface="Times New Roman"/>
                <a:sym typeface="Times New Roman"/>
              </a:rPr>
              <a:t>изучающий физические свойства вещества, обусловленные его строением, характером движения атомов и молекул и силами, действующими между ними. </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В основе молекулярной физики лежит доказанная опытным  путем молекулярно-кинетическая теория  строения вещества. Согласно этой теории все тела состоят из большого  числа мельчайших частиц – атомов  и молекул, находящихся в непрерывном хаотическом движении, называемом </a:t>
            </a:r>
            <a:r>
              <a:rPr lang="en-US" sz="2400" b="1" i="1" u="none" strike="noStrike" cap="none">
                <a:solidFill>
                  <a:srgbClr val="0070C0"/>
                </a:solidFill>
                <a:latin typeface="Times New Roman"/>
                <a:ea typeface="Times New Roman"/>
                <a:cs typeface="Times New Roman"/>
                <a:sym typeface="Times New Roman"/>
              </a:rPr>
              <a:t>тепловым движением</a:t>
            </a:r>
            <a:r>
              <a:rPr lang="en-US" sz="2400" b="0" i="0" u="none" strike="noStrike" cap="none">
                <a:solidFill>
                  <a:schemeClr val="dk1"/>
                </a:solidFill>
                <a:latin typeface="Times New Roman"/>
                <a:ea typeface="Times New Roman"/>
                <a:cs typeface="Times New Roman"/>
                <a:sym typeface="Times New Roman"/>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0" end="0"/>
                                            </p:txEl>
                                          </p:spTgt>
                                        </p:tgtEl>
                                        <p:attrNameLst>
                                          <p:attrName>style.visibility</p:attrName>
                                        </p:attrNameLst>
                                      </p:cBhvr>
                                      <p:to>
                                        <p:strVal val="visible"/>
                                      </p:to>
                                    </p:set>
                                    <p:animEffect transition="in" filter="fade">
                                      <p:cBhvr>
                                        <p:cTn id="12" dur="500"/>
                                        <p:tgtEl>
                                          <p:spTgt spid="1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1" end="1"/>
                                            </p:txEl>
                                          </p:spTgt>
                                        </p:tgtEl>
                                        <p:attrNameLst>
                                          <p:attrName>style.visibility</p:attrName>
                                        </p:attrNameLst>
                                      </p:cBhvr>
                                      <p:to>
                                        <p:strVal val="visible"/>
                                      </p:to>
                                    </p:set>
                                    <p:animEffect transition="in" filter="fade">
                                      <p:cBhvr>
                                        <p:cTn id="17" dur="500"/>
                                        <p:tgtEl>
                                          <p:spTgt spid="1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xEl>
                                              <p:pRg st="2" end="2"/>
                                            </p:txEl>
                                          </p:spTgt>
                                        </p:tgtEl>
                                        <p:attrNameLst>
                                          <p:attrName>style.visibility</p:attrName>
                                        </p:attrNameLst>
                                      </p:cBhvr>
                                      <p:to>
                                        <p:strVal val="visible"/>
                                      </p:to>
                                    </p:set>
                                    <p:animEffect transition="in" filter="fade">
                                      <p:cBhvr>
                                        <p:cTn id="22" dur="500"/>
                                        <p:tgtEl>
                                          <p:spTgt spid="10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3" end="3"/>
                                            </p:txEl>
                                          </p:spTgt>
                                        </p:tgtEl>
                                        <p:attrNameLst>
                                          <p:attrName>style.visibility</p:attrName>
                                        </p:attrNameLst>
                                      </p:cBhvr>
                                      <p:to>
                                        <p:strVal val="visible"/>
                                      </p:to>
                                    </p:set>
                                    <p:animEffect transition="in" filter="fade">
                                      <p:cBhvr>
                                        <p:cTn id="27" dur="500"/>
                                        <p:tgtEl>
                                          <p:spTgt spid="1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p:nvPr/>
        </p:nvSpPr>
        <p:spPr>
          <a:xfrm>
            <a:off x="539750" y="566737"/>
            <a:ext cx="8353500" cy="4285200"/>
          </a:xfrm>
          <a:prstGeom prst="rect">
            <a:avLst/>
          </a:prstGeom>
          <a:noFill/>
          <a:ln>
            <a:noFill/>
          </a:ln>
        </p:spPr>
        <p:txBody>
          <a:bodyPr spcFirstLastPara="1" wrap="square" lIns="91425" tIns="45700" rIns="91425" bIns="45700" anchor="t" anchorCtr="0">
            <a:spAutoFit/>
          </a:bodyPr>
          <a:lstStyle/>
          <a:p>
            <a:pPr marL="0" marR="0" lvl="0" indent="457200" algn="l" rtl="0">
              <a:lnSpc>
                <a:spcPct val="115000"/>
              </a:lnSpc>
              <a:spcBef>
                <a:spcPts val="0"/>
              </a:spcBef>
              <a:spcAft>
                <a:spcPts val="0"/>
              </a:spcAft>
              <a:buClr>
                <a:schemeClr val="dk1"/>
              </a:buClr>
              <a:buSzPts val="2800"/>
              <a:buFont typeface="Times New Roman"/>
              <a:buNone/>
            </a:pPr>
            <a:r>
              <a:rPr lang="en-US" sz="2400" i="0" u="none" strike="noStrike" cap="none">
                <a:solidFill>
                  <a:schemeClr val="dk1"/>
                </a:solidFill>
                <a:latin typeface="Times New Roman"/>
                <a:ea typeface="Times New Roman"/>
                <a:cs typeface="Times New Roman"/>
                <a:sym typeface="Times New Roman"/>
              </a:rPr>
              <a:t>Закономерности хаотического движения большой совокупности молекул подчиняется </a:t>
            </a:r>
            <a:r>
              <a:rPr lang="en-US" sz="2400" b="1" i="1" u="none" strike="noStrike" cap="none">
                <a:solidFill>
                  <a:srgbClr val="0070C0"/>
                </a:solidFill>
                <a:latin typeface="Times New Roman"/>
                <a:ea typeface="Times New Roman"/>
                <a:cs typeface="Times New Roman"/>
                <a:sym typeface="Times New Roman"/>
              </a:rPr>
              <a:t>статистическим законам</a:t>
            </a:r>
            <a:r>
              <a:rPr lang="en-US" sz="2400" i="0" u="none" strike="noStrike" cap="none">
                <a:solidFill>
                  <a:schemeClr val="dk1"/>
                </a:solidFill>
                <a:latin typeface="Times New Roman"/>
                <a:ea typeface="Times New Roman"/>
                <a:cs typeface="Times New Roman"/>
                <a:sym typeface="Times New Roman"/>
              </a:rPr>
              <a:t>, в которых рассматриваются лишь средние (</a:t>
            </a:r>
            <a:r>
              <a:rPr lang="en-US" sz="2400" b="1" i="1" u="none" strike="noStrike" cap="none">
                <a:solidFill>
                  <a:srgbClr val="0070C0"/>
                </a:solidFill>
                <a:latin typeface="Times New Roman"/>
                <a:ea typeface="Times New Roman"/>
                <a:cs typeface="Times New Roman"/>
                <a:sym typeface="Times New Roman"/>
              </a:rPr>
              <a:t>статистические</a:t>
            </a:r>
            <a:r>
              <a:rPr lang="en-US" sz="2400" i="0" u="none" strike="noStrike" cap="none">
                <a:solidFill>
                  <a:schemeClr val="dk1"/>
                </a:solidFill>
                <a:latin typeface="Times New Roman"/>
                <a:ea typeface="Times New Roman"/>
                <a:cs typeface="Times New Roman"/>
                <a:sym typeface="Times New Roman"/>
              </a:rPr>
              <a:t>) значения физических величин, характеризующих данную совокупность молекул.</a:t>
            </a:r>
            <a:endParaRPr sz="2400">
              <a:solidFill>
                <a:schemeClr val="dk1"/>
              </a:solidFill>
              <a:latin typeface="Times New Roman"/>
              <a:ea typeface="Times New Roman"/>
              <a:cs typeface="Times New Roman"/>
              <a:sym typeface="Times New Roman"/>
            </a:endParaRPr>
          </a:p>
          <a:p>
            <a:pPr marL="0" marR="0" lvl="0" indent="457200" algn="l" rtl="0">
              <a:lnSpc>
                <a:spcPct val="115000"/>
              </a:lnSpc>
              <a:spcBef>
                <a:spcPts val="0"/>
              </a:spcBef>
              <a:spcAft>
                <a:spcPts val="0"/>
              </a:spcAft>
              <a:buClr>
                <a:schemeClr val="dk1"/>
              </a:buClr>
              <a:buSzPts val="2800"/>
              <a:buFont typeface="Times New Roman"/>
              <a:buNone/>
            </a:pPr>
            <a:r>
              <a:rPr lang="en-US" sz="2400">
                <a:solidFill>
                  <a:schemeClr val="dk1"/>
                </a:solidFill>
                <a:latin typeface="Times New Roman"/>
                <a:ea typeface="Times New Roman"/>
                <a:cs typeface="Times New Roman"/>
                <a:sym typeface="Times New Roman"/>
              </a:rPr>
              <a:t>Э</a:t>
            </a:r>
            <a:r>
              <a:rPr lang="en-US" sz="2400" i="0" u="none" strike="noStrike" cap="none">
                <a:solidFill>
                  <a:schemeClr val="dk1"/>
                </a:solidFill>
                <a:latin typeface="Times New Roman"/>
                <a:ea typeface="Times New Roman"/>
                <a:cs typeface="Times New Roman"/>
                <a:sym typeface="Times New Roman"/>
              </a:rPr>
              <a:t>ти  законы  устанавливают  связь между</a:t>
            </a:r>
            <a:r>
              <a:rPr lang="en-US" sz="2400">
                <a:solidFill>
                  <a:schemeClr val="dk1"/>
                </a:solidFill>
                <a:latin typeface="Times New Roman"/>
                <a:ea typeface="Times New Roman"/>
                <a:cs typeface="Times New Roman"/>
                <a:sym typeface="Times New Roman"/>
              </a:rPr>
              <a:t> </a:t>
            </a:r>
            <a:r>
              <a:rPr lang="en-US" sz="2400" i="0" u="none" strike="noStrike" cap="none">
                <a:solidFill>
                  <a:schemeClr val="dk1"/>
                </a:solidFill>
                <a:latin typeface="Times New Roman"/>
                <a:ea typeface="Times New Roman"/>
                <a:cs typeface="Times New Roman"/>
                <a:sym typeface="Times New Roman"/>
              </a:rPr>
              <a:t>экспериментально измеренными макроскопическими величинами (давление </a:t>
            </a:r>
            <a:r>
              <a:rPr lang="en-US" sz="2400" i="1" u="none" strike="noStrike" cap="none">
                <a:solidFill>
                  <a:schemeClr val="dk1"/>
                </a:solidFill>
                <a:latin typeface="Times New Roman"/>
                <a:ea typeface="Times New Roman"/>
                <a:cs typeface="Times New Roman"/>
                <a:sym typeface="Times New Roman"/>
              </a:rPr>
              <a:t>p</a:t>
            </a:r>
            <a:r>
              <a:rPr lang="en-US" sz="2400" i="0" u="none" strike="noStrike" cap="none">
                <a:solidFill>
                  <a:schemeClr val="dk1"/>
                </a:solidFill>
                <a:latin typeface="Times New Roman"/>
                <a:ea typeface="Times New Roman"/>
                <a:cs typeface="Times New Roman"/>
                <a:sym typeface="Times New Roman"/>
              </a:rPr>
              <a:t>, объем </a:t>
            </a:r>
            <a:r>
              <a:rPr lang="en-US" sz="2400" i="1" u="none" strike="noStrike" cap="none">
                <a:solidFill>
                  <a:schemeClr val="dk1"/>
                </a:solidFill>
                <a:latin typeface="Times New Roman"/>
                <a:ea typeface="Times New Roman"/>
                <a:cs typeface="Times New Roman"/>
                <a:sym typeface="Times New Roman"/>
              </a:rPr>
              <a:t>V</a:t>
            </a:r>
            <a:r>
              <a:rPr lang="en-US" sz="2400" i="0" u="none" strike="noStrike" cap="none">
                <a:solidFill>
                  <a:schemeClr val="dk1"/>
                </a:solidFill>
                <a:latin typeface="Times New Roman"/>
                <a:ea typeface="Times New Roman"/>
                <a:cs typeface="Times New Roman"/>
                <a:sym typeface="Times New Roman"/>
              </a:rPr>
              <a:t>, температура </a:t>
            </a:r>
            <a:r>
              <a:rPr lang="en-US" sz="2400" i="1" u="none" strike="noStrike" cap="none">
                <a:solidFill>
                  <a:schemeClr val="dk1"/>
                </a:solidFill>
                <a:latin typeface="Times New Roman"/>
                <a:ea typeface="Times New Roman"/>
                <a:cs typeface="Times New Roman"/>
                <a:sym typeface="Times New Roman"/>
              </a:rPr>
              <a:t>T </a:t>
            </a:r>
            <a:r>
              <a:rPr lang="en-US" sz="2400" i="0" u="none" strike="noStrike" cap="none">
                <a:solidFill>
                  <a:schemeClr val="dk1"/>
                </a:solidFill>
                <a:latin typeface="Times New Roman"/>
                <a:ea typeface="Times New Roman"/>
                <a:cs typeface="Times New Roman"/>
                <a:sym typeface="Times New Roman"/>
              </a:rPr>
              <a:t>и т. д.) и микроскопическими характеристиками частиц, (масса, импульс, энергия и т. д.). </a:t>
            </a:r>
            <a:endParaRPr sz="240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5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1" end="1"/>
                                            </p:txEl>
                                          </p:spTgt>
                                        </p:tgtEl>
                                        <p:attrNameLst>
                                          <p:attrName>style.visibility</p:attrName>
                                        </p:attrNameLst>
                                      </p:cBhvr>
                                      <p:to>
                                        <p:strVal val="visible"/>
                                      </p:to>
                                    </p:set>
                                    <p:animEffect transition="in" filter="fade">
                                      <p:cBhvr>
                                        <p:cTn id="12" dur="500"/>
                                        <p:tgtEl>
                                          <p:spTgt spid="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p:nvPr/>
        </p:nvSpPr>
        <p:spPr>
          <a:xfrm>
            <a:off x="539750" y="333375"/>
            <a:ext cx="8280300" cy="2842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400" i="0" u="none" strike="noStrike" cap="none">
                <a:solidFill>
                  <a:schemeClr val="dk1"/>
                </a:solidFill>
                <a:latin typeface="Times New Roman"/>
                <a:ea typeface="Times New Roman"/>
                <a:cs typeface="Times New Roman"/>
                <a:sym typeface="Times New Roman"/>
              </a:rPr>
              <a:t> В МКТ количество вещества принято считать пропорциональным числу частиц.</a:t>
            </a:r>
            <a:endParaRPr sz="2400">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800"/>
              <a:buFont typeface="Times New Roman"/>
              <a:buNone/>
            </a:pPr>
            <a:r>
              <a:rPr lang="en-US" sz="2400" i="0" u="none" strike="noStrike" cap="none">
                <a:solidFill>
                  <a:schemeClr val="dk1"/>
                </a:solidFill>
                <a:latin typeface="Times New Roman"/>
                <a:ea typeface="Times New Roman"/>
                <a:cs typeface="Times New Roman"/>
                <a:sym typeface="Times New Roman"/>
              </a:rPr>
              <a:t>  Единица количества вещества называется </a:t>
            </a:r>
            <a:r>
              <a:rPr lang="en-US" sz="2400" b="1" i="1" u="none" strike="noStrike" cap="none">
                <a:solidFill>
                  <a:srgbClr val="0070C0"/>
                </a:solidFill>
                <a:latin typeface="Times New Roman"/>
                <a:ea typeface="Times New Roman"/>
                <a:cs typeface="Times New Roman"/>
                <a:sym typeface="Times New Roman"/>
              </a:rPr>
              <a:t>молем</a:t>
            </a:r>
            <a:r>
              <a:rPr lang="en-US" sz="2400" i="0" u="none" strike="noStrike" cap="none">
                <a:solidFill>
                  <a:schemeClr val="dk1"/>
                </a:solidFill>
                <a:latin typeface="Times New Roman"/>
                <a:ea typeface="Times New Roman"/>
                <a:cs typeface="Times New Roman"/>
                <a:sym typeface="Times New Roman"/>
              </a:rPr>
              <a:t> (моль).</a:t>
            </a:r>
            <a:endParaRPr sz="2400">
              <a:latin typeface="Times New Roman"/>
              <a:ea typeface="Times New Roman"/>
              <a:cs typeface="Times New Roman"/>
              <a:sym typeface="Times New Roman"/>
            </a:endParaRPr>
          </a:p>
          <a:p>
            <a:pPr marL="0" marR="0" lvl="0" indent="0" algn="l" rtl="0">
              <a:lnSpc>
                <a:spcPct val="115000"/>
              </a:lnSpc>
              <a:spcBef>
                <a:spcPts val="1000"/>
              </a:spcBef>
              <a:spcAft>
                <a:spcPts val="0"/>
              </a:spcAft>
              <a:buClr>
                <a:srgbClr val="0070C0"/>
              </a:buClr>
              <a:buSzPts val="2800"/>
              <a:buFont typeface="Times New Roman"/>
              <a:buNone/>
            </a:pPr>
            <a:r>
              <a:rPr lang="en-US" sz="2400" b="1" i="1" u="none" strike="noStrike" cap="none">
                <a:solidFill>
                  <a:srgbClr val="0070C0"/>
                </a:solidFill>
                <a:latin typeface="Times New Roman"/>
                <a:ea typeface="Times New Roman"/>
                <a:cs typeface="Times New Roman"/>
                <a:sym typeface="Times New Roman"/>
              </a:rPr>
              <a:t>  Моль – это количество вещества, содержащее столько же частиц (молекул), сколько содержится атомов в </a:t>
            </a:r>
            <a:r>
              <a:rPr lang="en-US" sz="2400" b="1" i="0" u="none" strike="noStrike" cap="none">
                <a:solidFill>
                  <a:srgbClr val="0070C0"/>
                </a:solidFill>
                <a:latin typeface="Times New Roman"/>
                <a:ea typeface="Times New Roman"/>
                <a:cs typeface="Times New Roman"/>
                <a:sym typeface="Times New Roman"/>
              </a:rPr>
              <a:t>0,012</a:t>
            </a:r>
            <a:r>
              <a:rPr lang="en-US" sz="2400" b="1" i="1" u="none" strike="noStrike" cap="none">
                <a:solidFill>
                  <a:srgbClr val="0070C0"/>
                </a:solidFill>
                <a:latin typeface="Times New Roman"/>
                <a:ea typeface="Times New Roman"/>
                <a:cs typeface="Times New Roman"/>
                <a:sym typeface="Times New Roman"/>
              </a:rPr>
              <a:t> </a:t>
            </a:r>
            <a:r>
              <a:rPr lang="en-US" sz="2400" b="1" i="0" u="none" strike="noStrike" cap="none">
                <a:solidFill>
                  <a:srgbClr val="0070C0"/>
                </a:solidFill>
                <a:latin typeface="Times New Roman"/>
                <a:ea typeface="Times New Roman"/>
                <a:cs typeface="Times New Roman"/>
                <a:sym typeface="Times New Roman"/>
              </a:rPr>
              <a:t>кг</a:t>
            </a:r>
            <a:r>
              <a:rPr lang="en-US" sz="2400" b="1" i="1" u="none" strike="noStrike" cap="none">
                <a:solidFill>
                  <a:srgbClr val="0070C0"/>
                </a:solidFill>
                <a:latin typeface="Times New Roman"/>
                <a:ea typeface="Times New Roman"/>
                <a:cs typeface="Times New Roman"/>
                <a:sym typeface="Times New Roman"/>
              </a:rPr>
              <a:t> углерода            . </a:t>
            </a:r>
            <a:endParaRPr sz="2400">
              <a:latin typeface="Times New Roman"/>
              <a:ea typeface="Times New Roman"/>
              <a:cs typeface="Times New Roman"/>
              <a:sym typeface="Times New Roman"/>
            </a:endParaRPr>
          </a:p>
        </p:txBody>
      </p:sp>
      <p:sp>
        <p:nvSpPr>
          <p:cNvPr id="113" name="Google Shape;113;p18"/>
          <p:cNvSpPr txBox="1"/>
          <p:nvPr/>
        </p:nvSpPr>
        <p:spPr>
          <a:xfrm>
            <a:off x="611187" y="4076700"/>
            <a:ext cx="7302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 </a:t>
            </a:r>
            <a:endParaRPr/>
          </a:p>
        </p:txBody>
      </p:sp>
      <p:sp>
        <p:nvSpPr>
          <p:cNvPr id="114" name="Google Shape;114;p18"/>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15" name="Google Shape;115;p18"/>
          <p:cNvPicPr preferRelativeResize="0"/>
          <p:nvPr/>
        </p:nvPicPr>
        <p:blipFill rotWithShape="1">
          <a:blip r:embed="rId3">
            <a:alphaModFix/>
          </a:blip>
          <a:srcRect/>
          <a:stretch/>
        </p:blipFill>
        <p:spPr>
          <a:xfrm>
            <a:off x="2328850" y="2632950"/>
            <a:ext cx="647701" cy="542924"/>
          </a:xfrm>
          <a:prstGeom prst="rect">
            <a:avLst/>
          </a:prstGeom>
          <a:noFill/>
          <a:ln>
            <a:noFill/>
          </a:ln>
        </p:spPr>
      </p:pic>
      <p:sp>
        <p:nvSpPr>
          <p:cNvPr id="9" name="Прямоугольник 8"/>
          <p:cNvSpPr/>
          <p:nvPr/>
        </p:nvSpPr>
        <p:spPr>
          <a:xfrm>
            <a:off x="522515" y="3467595"/>
            <a:ext cx="8324602" cy="1200329"/>
          </a:xfrm>
          <a:prstGeom prst="rect">
            <a:avLst/>
          </a:prstGeom>
        </p:spPr>
        <p:txBody>
          <a:bodyPr wrap="square">
            <a:spAutoFit/>
          </a:bodyPr>
          <a:lstStyle/>
          <a:p>
            <a:r>
              <a:rPr lang="en-US" sz="2400" dirty="0" err="1" smtClean="0">
                <a:solidFill>
                  <a:schemeClr val="dk1"/>
                </a:solidFill>
                <a:latin typeface="Times New Roman"/>
                <a:ea typeface="Times New Roman"/>
                <a:cs typeface="Times New Roman"/>
                <a:sym typeface="Times New Roman"/>
              </a:rPr>
              <a:t>Таким</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образом</a:t>
            </a:r>
            <a:r>
              <a:rPr lang="en-US" sz="2400" dirty="0" smtClean="0">
                <a:solidFill>
                  <a:schemeClr val="dk1"/>
                </a:solidFill>
                <a:latin typeface="Times New Roman"/>
                <a:ea typeface="Times New Roman"/>
                <a:cs typeface="Times New Roman"/>
                <a:sym typeface="Times New Roman"/>
              </a:rPr>
              <a:t>, в </a:t>
            </a:r>
            <a:r>
              <a:rPr lang="en-US" sz="2400" dirty="0" err="1" smtClean="0">
                <a:solidFill>
                  <a:schemeClr val="dk1"/>
                </a:solidFill>
                <a:latin typeface="Times New Roman"/>
                <a:ea typeface="Times New Roman"/>
                <a:cs typeface="Times New Roman"/>
                <a:sym typeface="Times New Roman"/>
              </a:rPr>
              <a:t>одном</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моле</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любого</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вещества</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содержится</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одно</a:t>
            </a:r>
            <a:r>
              <a:rPr lang="en-US" sz="2400" dirty="0" smtClean="0">
                <a:solidFill>
                  <a:schemeClr val="dk1"/>
                </a:solidFill>
                <a:latin typeface="Times New Roman"/>
                <a:ea typeface="Times New Roman"/>
                <a:cs typeface="Times New Roman"/>
                <a:sym typeface="Times New Roman"/>
              </a:rPr>
              <a:t> и </a:t>
            </a:r>
            <a:r>
              <a:rPr lang="en-US" sz="2400" dirty="0" err="1" smtClean="0">
                <a:solidFill>
                  <a:schemeClr val="dk1"/>
                </a:solidFill>
                <a:latin typeface="Times New Roman"/>
                <a:ea typeface="Times New Roman"/>
                <a:cs typeface="Times New Roman"/>
                <a:sym typeface="Times New Roman"/>
              </a:rPr>
              <a:t>то</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же</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число</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частиц</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молекул</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Это</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число</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называется</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постоянной</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числом</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Авагадро</a:t>
            </a:r>
            <a:r>
              <a:rPr lang="en-US" sz="2400" dirty="0" smtClean="0">
                <a:solidFill>
                  <a:schemeClr val="dk1"/>
                </a:solidFill>
                <a:latin typeface="Times New Roman"/>
                <a:ea typeface="Times New Roman"/>
                <a:cs typeface="Times New Roman"/>
                <a:sym typeface="Times New Roman"/>
              </a:rPr>
              <a:t>:</a:t>
            </a:r>
            <a:endParaRPr lang="ru-RU" sz="2400" dirty="0"/>
          </a:p>
        </p:txBody>
      </p:sp>
      <p:pic>
        <p:nvPicPr>
          <p:cNvPr id="11" name="Google Shape;128;p20"/>
          <p:cNvPicPr preferRelativeResize="0"/>
          <p:nvPr/>
        </p:nvPicPr>
        <p:blipFill rotWithShape="1">
          <a:blip r:embed="rId4">
            <a:alphaModFix/>
          </a:blip>
          <a:srcRect/>
          <a:stretch/>
        </p:blipFill>
        <p:spPr>
          <a:xfrm>
            <a:off x="2327564" y="4970460"/>
            <a:ext cx="3399104" cy="8246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5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5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transition="in" filter="fade">
                                      <p:cBhvr>
                                        <p:cTn id="17" dur="500"/>
                                        <p:tgtEl>
                                          <p:spTgt spid="1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4129" y="2049936"/>
            <a:ext cx="8272982" cy="4623137"/>
          </a:xfrm>
          <a:prstGeom prst="rect">
            <a:avLst/>
          </a:prstGeom>
          <a:noFill/>
        </p:spPr>
      </p:pic>
      <p:pic>
        <p:nvPicPr>
          <p:cNvPr id="3075" name="Picture 3"/>
          <p:cNvPicPr>
            <a:picLocks noChangeAspect="1" noChangeArrowheads="1"/>
          </p:cNvPicPr>
          <p:nvPr/>
        </p:nvPicPr>
        <p:blipFill>
          <a:blip r:embed="rId3"/>
          <a:srcRect/>
          <a:stretch>
            <a:fillRect/>
          </a:stretch>
        </p:blipFill>
        <p:spPr bwMode="auto">
          <a:xfrm>
            <a:off x="3615604" y="530700"/>
            <a:ext cx="3076575" cy="11715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467544" y="242545"/>
            <a:ext cx="8424936" cy="3450175"/>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 </a:t>
            </a:r>
            <a:r>
              <a:rPr lang="en-US" sz="2400" b="0" i="0" u="none" strike="noStrike" cap="none">
                <a:solidFill>
                  <a:schemeClr val="dk1"/>
                </a:solidFill>
                <a:latin typeface="Times New Roman"/>
                <a:ea typeface="Times New Roman"/>
                <a:cs typeface="Times New Roman"/>
                <a:sym typeface="Times New Roman"/>
              </a:rPr>
              <a:t>Количество вещества определяют отношением числа </a:t>
            </a:r>
            <a:r>
              <a:rPr lang="en-US" sz="2400" b="0" i="1" u="none" strike="noStrike" cap="none">
                <a:solidFill>
                  <a:schemeClr val="dk1"/>
                </a:solidFill>
                <a:latin typeface="Times New Roman"/>
                <a:ea typeface="Times New Roman"/>
                <a:cs typeface="Times New Roman"/>
                <a:sym typeface="Times New Roman"/>
              </a:rPr>
              <a:t>N</a:t>
            </a:r>
            <a:r>
              <a:rPr lang="en-US" sz="2400" b="0" i="0" u="none" strike="noStrike" cap="none">
                <a:solidFill>
                  <a:schemeClr val="dk1"/>
                </a:solidFill>
                <a:latin typeface="Times New Roman"/>
                <a:ea typeface="Times New Roman"/>
                <a:cs typeface="Times New Roman"/>
                <a:sym typeface="Times New Roman"/>
              </a:rPr>
              <a:t> частиц (молекул) вещества к постоянной Авогадро:</a:t>
            </a:r>
            <a:r>
              <a:rPr lang="en-US" sz="2800" b="0" i="0" u="none" strike="noStrike" cap="none">
                <a:solidFill>
                  <a:schemeClr val="dk1"/>
                </a:solidFill>
                <a:latin typeface="Times New Roman"/>
                <a:ea typeface="Times New Roman"/>
                <a:cs typeface="Times New Roman"/>
                <a:sym typeface="Times New Roman"/>
              </a:rPr>
              <a:t>               </a:t>
            </a:r>
            <a:r>
              <a:rPr lang="en-US" sz="2800" b="0" i="0" u="none" strike="noStrike" cap="none">
                <a:solidFill>
                  <a:schemeClr val="dk1"/>
                </a:solidFill>
                <a:highlight>
                  <a:srgbClr val="FFFF00"/>
                </a:highlight>
                <a:latin typeface="Times New Roman"/>
                <a:ea typeface="Times New Roman"/>
                <a:cs typeface="Times New Roman"/>
                <a:sym typeface="Times New Roman"/>
              </a:rPr>
              <a:t> </a:t>
            </a: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800"/>
              <a:buFont typeface="Times New Roman"/>
              <a:buNone/>
            </a:pPr>
            <a:r>
              <a:rPr lang="en-US" sz="2400" b="0" i="0" u="none" strike="noStrike" cap="none">
                <a:solidFill>
                  <a:schemeClr val="dk1"/>
                </a:solidFill>
                <a:latin typeface="Times New Roman"/>
                <a:ea typeface="Times New Roman"/>
                <a:cs typeface="Times New Roman"/>
                <a:sym typeface="Times New Roman"/>
              </a:rPr>
              <a:t> Массу  одного  моля вещества называют  </a:t>
            </a:r>
            <a:r>
              <a:rPr lang="en-US" sz="2400" b="1" i="1" u="none" strike="noStrike" cap="none">
                <a:solidFill>
                  <a:srgbClr val="0070C0"/>
                </a:solidFill>
                <a:latin typeface="Times New Roman"/>
                <a:ea typeface="Times New Roman"/>
                <a:cs typeface="Times New Roman"/>
                <a:sym typeface="Times New Roman"/>
              </a:rPr>
              <a:t>молярной массой</a:t>
            </a:r>
            <a:r>
              <a:rPr lang="en-US" sz="2400" b="0" i="0" u="none" strike="noStrike" cap="none">
                <a:solidFill>
                  <a:schemeClr val="dk1"/>
                </a:solidFill>
                <a:latin typeface="Times New Roman"/>
                <a:ea typeface="Times New Roman"/>
                <a:cs typeface="Times New Roman"/>
                <a:sym typeface="Times New Roman"/>
              </a:rPr>
              <a:t> </a:t>
            </a:r>
            <a:r>
              <a:rPr lang="en-US" sz="2400" b="1" i="1" u="none" strike="noStrike" cap="none">
                <a:solidFill>
                  <a:srgbClr val="0070C0"/>
                </a:solidFill>
                <a:latin typeface="Times New Roman"/>
                <a:ea typeface="Times New Roman"/>
                <a:cs typeface="Times New Roman"/>
                <a:sym typeface="Times New Roman"/>
              </a:rPr>
              <a:t>М</a:t>
            </a:r>
            <a:r>
              <a:rPr lang="en-US" sz="2400" b="0" i="0" u="none" strike="noStrike" cap="none">
                <a:solidFill>
                  <a:srgbClr val="0070C0"/>
                </a:solidFill>
                <a:latin typeface="Times New Roman"/>
                <a:ea typeface="Times New Roman"/>
                <a:cs typeface="Times New Roman"/>
                <a:sym typeface="Times New Roman"/>
              </a:rPr>
              <a:t>. </a:t>
            </a:r>
            <a:endParaRPr sz="24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468312" y="3594100"/>
            <a:ext cx="8675700" cy="1501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400" b="0" i="0" u="none">
                <a:solidFill>
                  <a:schemeClr val="dk1"/>
                </a:solidFill>
                <a:latin typeface="Times New Roman"/>
                <a:ea typeface="Times New Roman"/>
                <a:cs typeface="Times New Roman"/>
                <a:sym typeface="Times New Roman"/>
              </a:rPr>
              <a:t> Молярная масса равна произведению массы       одной молекулы данного вещества на число Авогадро:</a:t>
            </a:r>
            <a:endParaRPr sz="2400"/>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p:txBody>
      </p:sp>
      <p:pic>
        <p:nvPicPr>
          <p:cNvPr id="135" name="Google Shape;135;p21"/>
          <p:cNvPicPr preferRelativeResize="0"/>
          <p:nvPr/>
        </p:nvPicPr>
        <p:blipFill rotWithShape="1">
          <a:blip r:embed="rId3">
            <a:alphaModFix/>
          </a:blip>
          <a:srcRect/>
          <a:stretch/>
        </p:blipFill>
        <p:spPr>
          <a:xfrm>
            <a:off x="6448075" y="3643562"/>
            <a:ext cx="390525" cy="428624"/>
          </a:xfrm>
          <a:prstGeom prst="rect">
            <a:avLst/>
          </a:prstGeom>
          <a:noFill/>
          <a:ln>
            <a:noFill/>
          </a:ln>
        </p:spPr>
      </p:pic>
      <p:sp>
        <p:nvSpPr>
          <p:cNvPr id="136" name="Google Shape;136;p21"/>
          <p:cNvSpPr txBox="1"/>
          <p:nvPr/>
        </p:nvSpPr>
        <p:spPr>
          <a:xfrm>
            <a:off x="539750" y="5570537"/>
            <a:ext cx="5111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Размерность молярной массы: </a:t>
            </a:r>
            <a:endParaRPr sz="2400"/>
          </a:p>
        </p:txBody>
      </p:sp>
      <p:pic>
        <p:nvPicPr>
          <p:cNvPr id="137" name="Google Shape;137;p21"/>
          <p:cNvPicPr preferRelativeResize="0"/>
          <p:nvPr/>
        </p:nvPicPr>
        <p:blipFill rotWithShape="1">
          <a:blip r:embed="rId4">
            <a:alphaModFix/>
          </a:blip>
          <a:srcRect/>
          <a:stretch/>
        </p:blipFill>
        <p:spPr>
          <a:xfrm>
            <a:off x="3708400" y="1412875"/>
            <a:ext cx="1655762" cy="1062037"/>
          </a:xfrm>
          <a:prstGeom prst="rect">
            <a:avLst/>
          </a:prstGeom>
          <a:noFill/>
          <a:ln>
            <a:noFill/>
          </a:ln>
        </p:spPr>
      </p:pic>
      <p:pic>
        <p:nvPicPr>
          <p:cNvPr id="138" name="Google Shape;138;p21"/>
          <p:cNvPicPr preferRelativeResize="0"/>
          <p:nvPr/>
        </p:nvPicPr>
        <p:blipFill rotWithShape="1">
          <a:blip r:embed="rId5">
            <a:alphaModFix/>
          </a:blip>
          <a:srcRect/>
          <a:stretch/>
        </p:blipFill>
        <p:spPr>
          <a:xfrm>
            <a:off x="3563937" y="4652962"/>
            <a:ext cx="1800225" cy="690562"/>
          </a:xfrm>
          <a:prstGeom prst="rect">
            <a:avLst/>
          </a:prstGeom>
          <a:noFill/>
          <a:ln>
            <a:noFill/>
          </a:ln>
        </p:spPr>
      </p:pic>
      <p:pic>
        <p:nvPicPr>
          <p:cNvPr id="139" name="Google Shape;139;p21"/>
          <p:cNvPicPr preferRelativeResize="0"/>
          <p:nvPr/>
        </p:nvPicPr>
        <p:blipFill rotWithShape="1">
          <a:blip r:embed="rId6">
            <a:alphaModFix/>
          </a:blip>
          <a:srcRect/>
          <a:stretch/>
        </p:blipFill>
        <p:spPr>
          <a:xfrm>
            <a:off x="5159525" y="5400325"/>
            <a:ext cx="1512887" cy="863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p:nvPr/>
        </p:nvSpPr>
        <p:spPr>
          <a:xfrm>
            <a:off x="395287" y="333375"/>
            <a:ext cx="84978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800"/>
              <a:buFont typeface="Times New Roman"/>
              <a:buNone/>
            </a:pPr>
            <a:r>
              <a:rPr lang="en-US" sz="2800" i="0" u="none">
                <a:solidFill>
                  <a:schemeClr val="dk1"/>
                </a:solidFill>
                <a:latin typeface="Times New Roman"/>
                <a:ea typeface="Times New Roman"/>
                <a:cs typeface="Times New Roman"/>
                <a:sym typeface="Times New Roman"/>
              </a:rPr>
              <a:t>За единицу массы атомов и молекул принимается   массы атома изотопа углерода       .  ,</a:t>
            </a:r>
            <a:r>
              <a:rPr lang="en-US" sz="2800">
                <a:solidFill>
                  <a:schemeClr val="dk1"/>
                </a:solidFill>
                <a:latin typeface="Times New Roman"/>
                <a:ea typeface="Times New Roman"/>
                <a:cs typeface="Times New Roman"/>
                <a:sym typeface="Times New Roman"/>
              </a:rPr>
              <a:t>о</a:t>
            </a:r>
            <a:r>
              <a:rPr lang="en-US" sz="2800" i="0" u="none">
                <a:solidFill>
                  <a:schemeClr val="dk1"/>
                </a:solidFill>
                <a:latin typeface="Times New Roman"/>
                <a:ea typeface="Times New Roman"/>
                <a:cs typeface="Times New Roman"/>
                <a:sym typeface="Times New Roman"/>
              </a:rPr>
              <a:t>на называется </a:t>
            </a:r>
            <a:r>
              <a:rPr lang="en-US" sz="2800" b="1" i="1" u="none">
                <a:solidFill>
                  <a:srgbClr val="0070C0"/>
                </a:solidFill>
                <a:latin typeface="Times New Roman"/>
                <a:ea typeface="Times New Roman"/>
                <a:cs typeface="Times New Roman"/>
                <a:sym typeface="Times New Roman"/>
              </a:rPr>
              <a:t>атомной единицей массы </a:t>
            </a:r>
            <a:r>
              <a:rPr lang="en-US" sz="2800" b="1" i="0" u="none">
                <a:solidFill>
                  <a:srgbClr val="0070C0"/>
                </a:solidFill>
                <a:latin typeface="Times New Roman"/>
                <a:ea typeface="Times New Roman"/>
                <a:cs typeface="Times New Roman"/>
                <a:sym typeface="Times New Roman"/>
              </a:rPr>
              <a:t>(а. е. м</a:t>
            </a:r>
            <a:r>
              <a:rPr lang="en-US" sz="2800" b="1" i="1" u="none">
                <a:solidFill>
                  <a:srgbClr val="0070C0"/>
                </a:solidFill>
                <a:latin typeface="Times New Roman"/>
                <a:ea typeface="Times New Roman"/>
                <a:cs typeface="Times New Roman"/>
                <a:sym typeface="Times New Roman"/>
              </a:rPr>
              <a:t>.</a:t>
            </a:r>
            <a:r>
              <a:rPr lang="en-US" sz="2800" b="1" i="0" u="none">
                <a:solidFill>
                  <a:srgbClr val="0070C0"/>
                </a:solidFill>
                <a:latin typeface="Times New Roman"/>
                <a:ea typeface="Times New Roman"/>
                <a:cs typeface="Times New Roman"/>
                <a:sym typeface="Times New Roman"/>
              </a:rPr>
              <a:t>)</a:t>
            </a:r>
            <a:r>
              <a:rPr lang="en-US" sz="2800" b="1" i="1" u="none">
                <a:solidFill>
                  <a:srgbClr val="0070C0"/>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pic>
        <p:nvPicPr>
          <p:cNvPr id="145" name="Google Shape;145;p22"/>
          <p:cNvPicPr preferRelativeResize="0"/>
          <p:nvPr/>
        </p:nvPicPr>
        <p:blipFill rotWithShape="1">
          <a:blip r:embed="rId3">
            <a:alphaModFix/>
          </a:blip>
          <a:srcRect/>
          <a:stretch/>
        </p:blipFill>
        <p:spPr>
          <a:xfrm>
            <a:off x="8119137" y="169500"/>
            <a:ext cx="409576" cy="819151"/>
          </a:xfrm>
          <a:prstGeom prst="rect">
            <a:avLst/>
          </a:prstGeom>
          <a:noFill/>
          <a:ln>
            <a:noFill/>
          </a:ln>
        </p:spPr>
      </p:pic>
      <p:sp>
        <p:nvSpPr>
          <p:cNvPr id="146" name="Google Shape;146;p22"/>
          <p:cNvSpPr txBox="1"/>
          <p:nvPr/>
        </p:nvSpPr>
        <p:spPr>
          <a:xfrm>
            <a:off x="395287" y="2546350"/>
            <a:ext cx="8497887" cy="522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1 а. е. м. =                      =1,66 10</a:t>
            </a:r>
            <a:r>
              <a:rPr lang="en-US" sz="2800" b="0" i="0" u="none" baseline="30000">
                <a:solidFill>
                  <a:schemeClr val="dk1"/>
                </a:solidFill>
                <a:latin typeface="Times New Roman"/>
                <a:ea typeface="Times New Roman"/>
                <a:cs typeface="Times New Roman"/>
                <a:sym typeface="Times New Roman"/>
              </a:rPr>
              <a:t>-27</a:t>
            </a:r>
            <a:r>
              <a:rPr lang="en-US" sz="2800" b="0" i="0" u="none">
                <a:solidFill>
                  <a:schemeClr val="dk1"/>
                </a:solidFill>
                <a:latin typeface="Times New Roman"/>
                <a:ea typeface="Times New Roman"/>
                <a:cs typeface="Times New Roman"/>
                <a:sym typeface="Times New Roman"/>
              </a:rPr>
              <a:t> кг.</a:t>
            </a:r>
            <a:endParaRPr/>
          </a:p>
        </p:txBody>
      </p:sp>
      <p:sp>
        <p:nvSpPr>
          <p:cNvPr id="147" name="Google Shape;147;p22"/>
          <p:cNvSpPr txBox="1"/>
          <p:nvPr/>
        </p:nvSpPr>
        <p:spPr>
          <a:xfrm>
            <a:off x="395287" y="3384550"/>
            <a:ext cx="8497800" cy="2787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Эта величина приближённо совпадает с массой протона или массой нейтрона.</a:t>
            </a:r>
            <a:endParaRPr/>
          </a:p>
          <a:p>
            <a:pPr marL="0" marR="0" lvl="0" indent="0" algn="l" rtl="0">
              <a:lnSpc>
                <a:spcPct val="115000"/>
              </a:lnSpc>
              <a:spcBef>
                <a:spcPts val="22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Из-за того, что массы атомов и молекул очень малы, в молекулярной физике часто пользуются относительной атомной и молекулярной массой.</a:t>
            </a:r>
            <a:endParaRPr/>
          </a:p>
        </p:txBody>
      </p:sp>
      <p:pic>
        <p:nvPicPr>
          <p:cNvPr id="148" name="Google Shape;148;p22"/>
          <p:cNvPicPr preferRelativeResize="0"/>
          <p:nvPr/>
        </p:nvPicPr>
        <p:blipFill rotWithShape="1">
          <a:blip r:embed="rId4">
            <a:alphaModFix/>
          </a:blip>
          <a:srcRect/>
          <a:stretch/>
        </p:blipFill>
        <p:spPr>
          <a:xfrm>
            <a:off x="3563937" y="2420937"/>
            <a:ext cx="1143000" cy="825500"/>
          </a:xfrm>
          <a:prstGeom prst="rect">
            <a:avLst/>
          </a:prstGeom>
          <a:noFill/>
          <a:ln>
            <a:noFill/>
          </a:ln>
        </p:spPr>
      </p:pic>
      <p:pic>
        <p:nvPicPr>
          <p:cNvPr id="149" name="Google Shape;149;p22"/>
          <p:cNvPicPr preferRelativeResize="0"/>
          <p:nvPr/>
        </p:nvPicPr>
        <p:blipFill rotWithShape="1">
          <a:blip r:embed="rId5">
            <a:alphaModFix/>
          </a:blip>
          <a:srcRect/>
          <a:stretch/>
        </p:blipFill>
        <p:spPr>
          <a:xfrm>
            <a:off x="5193775" y="969225"/>
            <a:ext cx="647700" cy="544512"/>
          </a:xfrm>
          <a:prstGeom prst="rect">
            <a:avLst/>
          </a:prstGeom>
          <a:noFill/>
          <a:ln>
            <a:noFill/>
          </a:ln>
        </p:spPr>
      </p:pic>
      <p:pic>
        <p:nvPicPr>
          <p:cNvPr id="150" name="Google Shape;150;p22"/>
          <p:cNvPicPr preferRelativeResize="0"/>
          <p:nvPr/>
        </p:nvPicPr>
        <p:blipFill rotWithShape="1">
          <a:blip r:embed="rId6">
            <a:alphaModFix/>
          </a:blip>
          <a:srcRect/>
          <a:stretch/>
        </p:blipFill>
        <p:spPr>
          <a:xfrm>
            <a:off x="4735512" y="2676525"/>
            <a:ext cx="554037" cy="3921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0" end="0"/>
                                            </p:txEl>
                                          </p:spTgt>
                                        </p:tgtEl>
                                        <p:attrNameLst>
                                          <p:attrName>style.visibility</p:attrName>
                                        </p:attrNameLst>
                                      </p:cBhvr>
                                      <p:to>
                                        <p:strVal val="visible"/>
                                      </p:to>
                                    </p:set>
                                    <p:animEffect transition="in" filter="fade">
                                      <p:cBhvr>
                                        <p:cTn id="17" dur="500"/>
                                        <p:tgtEl>
                                          <p:spTgt spid="1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1" end="1"/>
                                            </p:txEl>
                                          </p:spTgt>
                                        </p:tgtEl>
                                        <p:attrNameLst>
                                          <p:attrName>style.visibility</p:attrName>
                                        </p:attrNameLst>
                                      </p:cBhvr>
                                      <p:to>
                                        <p:strVal val="visible"/>
                                      </p:to>
                                    </p:set>
                                    <p:animEffect transition="in" filter="fade">
                                      <p:cBhvr>
                                        <p:cTn id="22" dur="500"/>
                                        <p:tgtEl>
                                          <p:spTgt spid="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p:nvPr/>
        </p:nvSpPr>
        <p:spPr>
          <a:xfrm>
            <a:off x="539750" y="476250"/>
            <a:ext cx="81360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Отношение массы атома или молекулы данного вещества  к  1/12 массы  атома изотопа углерода       называется  </a:t>
            </a:r>
            <a:r>
              <a:rPr lang="en-US" sz="2800" b="1" i="1" u="none">
                <a:solidFill>
                  <a:srgbClr val="0070C0"/>
                </a:solidFill>
                <a:latin typeface="Times New Roman"/>
                <a:ea typeface="Times New Roman"/>
                <a:cs typeface="Times New Roman"/>
                <a:sym typeface="Times New Roman"/>
              </a:rPr>
              <a:t>относительной</a:t>
            </a:r>
            <a:r>
              <a:rPr lang="en-US" sz="2800" b="1" i="0" u="none">
                <a:solidFill>
                  <a:srgbClr val="0070C0"/>
                </a:solidFill>
                <a:latin typeface="Times New Roman"/>
                <a:ea typeface="Times New Roman"/>
                <a:cs typeface="Times New Roman"/>
                <a:sym typeface="Times New Roman"/>
              </a:rPr>
              <a:t>( </a:t>
            </a:r>
            <a:r>
              <a:rPr lang="en-US" sz="2800" b="1" i="1" u="none">
                <a:solidFill>
                  <a:srgbClr val="0070C0"/>
                </a:solidFill>
                <a:latin typeface="Times New Roman"/>
                <a:ea typeface="Times New Roman"/>
                <a:cs typeface="Times New Roman"/>
                <a:sym typeface="Times New Roman"/>
              </a:rPr>
              <a:t>атомной или молекулярной</a:t>
            </a:r>
            <a:r>
              <a:rPr lang="en-US" sz="2800" b="1" i="0" u="none">
                <a:solidFill>
                  <a:srgbClr val="0070C0"/>
                </a:solidFill>
                <a:latin typeface="Times New Roman"/>
                <a:ea typeface="Times New Roman"/>
                <a:cs typeface="Times New Roman"/>
                <a:sym typeface="Times New Roman"/>
              </a:rPr>
              <a:t>)</a:t>
            </a:r>
            <a:r>
              <a:rPr lang="en-US" sz="2800" b="1" i="1" u="none">
                <a:solidFill>
                  <a:srgbClr val="0070C0"/>
                </a:solidFill>
                <a:latin typeface="Times New Roman"/>
                <a:ea typeface="Times New Roman"/>
                <a:cs typeface="Times New Roman"/>
                <a:sym typeface="Times New Roman"/>
              </a:rPr>
              <a:t> массой А. </a:t>
            </a:r>
            <a:endParaRPr/>
          </a:p>
        </p:txBody>
      </p:sp>
      <p:pic>
        <p:nvPicPr>
          <p:cNvPr id="156" name="Google Shape;156;p23"/>
          <p:cNvPicPr preferRelativeResize="0"/>
          <p:nvPr/>
        </p:nvPicPr>
        <p:blipFill rotWithShape="1">
          <a:blip r:embed="rId3">
            <a:alphaModFix/>
          </a:blip>
          <a:srcRect/>
          <a:stretch/>
        </p:blipFill>
        <p:spPr>
          <a:xfrm>
            <a:off x="8029650" y="1115712"/>
            <a:ext cx="646112" cy="542925"/>
          </a:xfrm>
          <a:prstGeom prst="rect">
            <a:avLst/>
          </a:prstGeom>
          <a:noFill/>
          <a:ln>
            <a:noFill/>
          </a:ln>
        </p:spPr>
      </p:pic>
      <p:pic>
        <p:nvPicPr>
          <p:cNvPr id="157" name="Google Shape;157;p23"/>
          <p:cNvPicPr preferRelativeResize="0"/>
          <p:nvPr/>
        </p:nvPicPr>
        <p:blipFill rotWithShape="1">
          <a:blip r:embed="rId4">
            <a:alphaModFix/>
          </a:blip>
          <a:srcRect/>
          <a:stretch/>
        </p:blipFill>
        <p:spPr>
          <a:xfrm>
            <a:off x="3684649" y="3333812"/>
            <a:ext cx="1798637" cy="13223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p:nvPr/>
        </p:nvSpPr>
        <p:spPr>
          <a:xfrm>
            <a:off x="179387" y="-1160462"/>
            <a:ext cx="8713800" cy="3879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2400"/>
              <a:buFont typeface="Times New Roman"/>
              <a:buNone/>
            </a:pPr>
            <a:endParaRPr sz="2400">
              <a:latin typeface="Times New Roman"/>
              <a:ea typeface="Times New Roman"/>
              <a:cs typeface="Times New Roman"/>
              <a:sym typeface="Times New Roman"/>
            </a:endParaRPr>
          </a:p>
        </p:txBody>
      </p:sp>
      <p:sp>
        <p:nvSpPr>
          <p:cNvPr id="163" name="Google Shape;163;p24"/>
          <p:cNvSpPr txBox="1"/>
          <p:nvPr/>
        </p:nvSpPr>
        <p:spPr>
          <a:xfrm>
            <a:off x="275500" y="314850"/>
            <a:ext cx="8648700" cy="4242000"/>
          </a:xfrm>
          <a:prstGeom prst="rect">
            <a:avLst/>
          </a:prstGeom>
          <a:noFill/>
          <a:ln>
            <a:noFill/>
          </a:ln>
        </p:spPr>
        <p:txBody>
          <a:bodyPr spcFirstLastPara="1" wrap="square" lIns="91425" tIns="91425" rIns="91425" bIns="91425" anchor="t" anchorCtr="0">
            <a:spAutoFit/>
          </a:bodyPr>
          <a:lstStyle/>
          <a:p>
            <a:pPr marL="0" lvl="0" indent="457200" algn="l" rtl="0">
              <a:lnSpc>
                <a:spcPct val="80000"/>
              </a:lnSpc>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Температура – одно из основных понятий, играющих важную роль не только в термодинамике, но и в физике в целом.</a:t>
            </a:r>
            <a:endParaRPr sz="2400">
              <a:solidFill>
                <a:schemeClr val="dk1"/>
              </a:solidFill>
              <a:latin typeface="Times New Roman"/>
              <a:ea typeface="Times New Roman"/>
              <a:cs typeface="Times New Roman"/>
              <a:sym typeface="Times New Roman"/>
            </a:endParaRPr>
          </a:p>
          <a:p>
            <a:pPr marL="0" lvl="0" indent="457200" algn="l" rtl="0">
              <a:lnSpc>
                <a:spcPct val="80000"/>
              </a:lnSpc>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Температура – физическая величина, характеризующая состояние термодинамического равновесия макроскопической системы. В соответствии с решением XI Генеральной конференции по мерам и весам (1960) в настоящее время можно применять только две температурные шкалы- термодинамическую и Международную практическую, градуированные соответственно в кельвинах (К) и в градусах Цельсия (°С). </a:t>
            </a:r>
            <a:endParaRPr sz="2400">
              <a:solidFill>
                <a:schemeClr val="dk1"/>
              </a:solidFill>
              <a:latin typeface="Times New Roman"/>
              <a:ea typeface="Times New Roman"/>
              <a:cs typeface="Times New Roman"/>
              <a:sym typeface="Times New Roman"/>
            </a:endParaRPr>
          </a:p>
          <a:p>
            <a:pPr marL="0" lvl="0" indent="457200" algn="l" rtl="0">
              <a:lnSpc>
                <a:spcPct val="80000"/>
              </a:lnSpc>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В Международной практической шкале температура замерзания и кипения воды при давлении 1,013-105 Па соответственно 0 и 100 °С (так называемые реперные точки).</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p:nvPr/>
        </p:nvSpPr>
        <p:spPr>
          <a:xfrm>
            <a:off x="323112" y="423062"/>
            <a:ext cx="8497800" cy="4821000"/>
          </a:xfrm>
          <a:prstGeom prst="rect">
            <a:avLst/>
          </a:prstGeom>
          <a:noFill/>
          <a:ln>
            <a:noFill/>
          </a:ln>
        </p:spPr>
        <p:txBody>
          <a:bodyPr spcFirstLastPara="1" wrap="square" lIns="91425" tIns="45700" rIns="91425" bIns="45700" anchor="t" anchorCtr="0">
            <a:spAutoFit/>
          </a:bodyPr>
          <a:lstStyle/>
          <a:p>
            <a:pPr marL="457200" lvl="0" indent="457200" algn="l" rtl="0">
              <a:lnSpc>
                <a:spcPct val="80000"/>
              </a:lnSpc>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Термодинамическая температурная шкала определяется по одной реперной точке, в качестве которой взята тройная точка воды (температура, при которой лед, вода и насыщенный пар при давлении 609 Па находятся в термодинамическом равновесии). Температура этой точки по термодинамической шкале равна 273,16 К (точно). Градус Цельсия равен кельвину.</a:t>
            </a:r>
            <a:endParaRPr sz="2400">
              <a:solidFill>
                <a:schemeClr val="dk1"/>
              </a:solidFill>
              <a:latin typeface="Times New Roman"/>
              <a:ea typeface="Times New Roman"/>
              <a:cs typeface="Times New Roman"/>
              <a:sym typeface="Times New Roman"/>
            </a:endParaRPr>
          </a:p>
          <a:p>
            <a:pPr marL="457200" lvl="0" indent="457200" algn="l" rtl="0">
              <a:lnSpc>
                <a:spcPct val="80000"/>
              </a:lnSpc>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В термодинамической шкале температура замерзания воды равна 273,15 К (при том же давлении, что и в Международной практической шкале), поэтому, по определению, термодинамическая температура и температура по Международной практической шкале связаны соотношением:     </a:t>
            </a:r>
            <a:r>
              <a:rPr lang="en-US" sz="2400" i="1">
                <a:solidFill>
                  <a:schemeClr val="dk1"/>
                </a:solidFill>
                <a:latin typeface="Times New Roman"/>
                <a:ea typeface="Times New Roman"/>
                <a:cs typeface="Times New Roman"/>
                <a:sym typeface="Times New Roman"/>
              </a:rPr>
              <a:t>Т</a:t>
            </a:r>
            <a:r>
              <a:rPr lang="en-US" sz="2400">
                <a:solidFill>
                  <a:schemeClr val="dk1"/>
                </a:solidFill>
                <a:latin typeface="Times New Roman"/>
                <a:ea typeface="Times New Roman"/>
                <a:cs typeface="Times New Roman"/>
                <a:sym typeface="Times New Roman"/>
              </a:rPr>
              <a:t> = 273,15 + </a:t>
            </a:r>
            <a:r>
              <a:rPr lang="en-US" sz="2400" i="1">
                <a:solidFill>
                  <a:schemeClr val="dk1"/>
                </a:solidFill>
                <a:latin typeface="Times New Roman"/>
                <a:ea typeface="Times New Roman"/>
                <a:cs typeface="Times New Roman"/>
                <a:sym typeface="Times New Roman"/>
              </a:rPr>
              <a:t>t</a:t>
            </a: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marL="457200" lvl="0" indent="457200" algn="l" rtl="0">
              <a:lnSpc>
                <a:spcPct val="80000"/>
              </a:lnSpc>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Температура </a:t>
            </a:r>
            <a:r>
              <a:rPr lang="en-US" sz="2400" i="1">
                <a:solidFill>
                  <a:schemeClr val="dk1"/>
                </a:solidFill>
                <a:latin typeface="Times New Roman"/>
                <a:ea typeface="Times New Roman"/>
                <a:cs typeface="Times New Roman"/>
                <a:sym typeface="Times New Roman"/>
              </a:rPr>
              <a:t>Т</a:t>
            </a:r>
            <a:r>
              <a:rPr lang="en-US" sz="2400">
                <a:solidFill>
                  <a:schemeClr val="dk1"/>
                </a:solidFill>
                <a:latin typeface="Times New Roman"/>
                <a:ea typeface="Times New Roman"/>
                <a:cs typeface="Times New Roman"/>
                <a:sym typeface="Times New Roman"/>
              </a:rPr>
              <a:t> = 0 называется нулем Кельвин. Анализ различных процессов показывает, что 0 К недостижим, хотя приближение к нему сколь угодно близко возможно.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p:nvPr/>
        </p:nvSpPr>
        <p:spPr>
          <a:xfrm>
            <a:off x="539750" y="188912"/>
            <a:ext cx="7920000" cy="72019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2800"/>
              <a:buFont typeface="Arial"/>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Clr>
                <a:schemeClr val="dk1"/>
              </a:buClr>
              <a:buSzPts val="2800"/>
              <a:buFont typeface="Times New Roman"/>
              <a:buNone/>
            </a:pPr>
            <a:r>
              <a:rPr lang="en-US" sz="28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smtClean="0">
                <a:solidFill>
                  <a:schemeClr val="dk1"/>
                </a:solidFill>
                <a:latin typeface="Times New Roman"/>
                <a:ea typeface="Times New Roman"/>
                <a:cs typeface="Times New Roman"/>
                <a:sym typeface="Times New Roman"/>
              </a:rPr>
              <a:t>Содержание</a:t>
            </a:r>
            <a:endParaRPr lang="ru-RU" dirty="0" smtClean="0">
              <a:ea typeface="Times New Roman"/>
            </a:endParaRPr>
          </a:p>
          <a:p>
            <a:pPr marL="0" marR="0" lvl="0" indent="0" algn="ctr" rtl="0">
              <a:lnSpc>
                <a:spcPct val="150000"/>
              </a:lnSpc>
              <a:spcBef>
                <a:spcPts val="0"/>
              </a:spcBef>
              <a:spcAft>
                <a:spcPts val="0"/>
              </a:spcAft>
              <a:buClr>
                <a:schemeClr val="dk1"/>
              </a:buClr>
              <a:buSzPts val="2800"/>
              <a:buFont typeface="Times New Roman"/>
              <a:buNone/>
            </a:pPr>
            <a:endParaRPr lang="ru-RU" sz="32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Clr>
                <a:schemeClr val="dk1"/>
              </a:buClr>
              <a:buSzPts val="2800"/>
              <a:buFont typeface="Times New Roman"/>
              <a:buNone/>
            </a:pPr>
            <a:r>
              <a:rPr lang="ru-RU" sz="3200" b="0" i="0" u="none" strike="noStrike" cap="none" dirty="0" smtClean="0">
                <a:solidFill>
                  <a:schemeClr val="dk1"/>
                </a:solidFill>
                <a:latin typeface="Times New Roman"/>
                <a:ea typeface="Times New Roman"/>
                <a:cs typeface="Times New Roman"/>
                <a:sym typeface="Times New Roman"/>
              </a:rPr>
              <a:t>Лекционные экспонаты</a:t>
            </a:r>
            <a:endParaRPr sz="3200" b="0" i="0" u="none" strike="noStrike" cap="none" dirty="0">
              <a:solidFill>
                <a:schemeClr val="dk1"/>
              </a:solidFill>
              <a:latin typeface="Times New Roman"/>
              <a:ea typeface="Times New Roman"/>
              <a:cs typeface="Times New Roman"/>
              <a:sym typeface="Times New Roman"/>
            </a:endParaRPr>
          </a:p>
          <a:p>
            <a:pPr marL="457200" marR="0" lvl="0" indent="-381000" algn="l" rtl="0">
              <a:lnSpc>
                <a:spcPct val="150000"/>
              </a:lnSpc>
              <a:spcBef>
                <a:spcPts val="0"/>
              </a:spcBef>
              <a:spcAft>
                <a:spcPts val="0"/>
              </a:spcAft>
              <a:buClr>
                <a:schemeClr val="dk1"/>
              </a:buClr>
              <a:buSzPts val="2400"/>
              <a:buFont typeface="Times New Roman"/>
              <a:buAutoNum type="arabicPeriod"/>
            </a:pPr>
            <a:r>
              <a:rPr lang="en-US" sz="2800" i="0" u="none" strike="noStrike" cap="none" dirty="0" err="1">
                <a:solidFill>
                  <a:schemeClr val="dk1"/>
                </a:solidFill>
                <a:latin typeface="Times New Roman"/>
                <a:ea typeface="Times New Roman"/>
                <a:cs typeface="Times New Roman"/>
                <a:sym typeface="Times New Roman"/>
              </a:rPr>
              <a:t>Законы</a:t>
            </a:r>
            <a:r>
              <a:rPr lang="en-US" sz="2800" i="0" u="none" strike="noStrike" cap="none" dirty="0">
                <a:solidFill>
                  <a:schemeClr val="dk1"/>
                </a:solidFill>
                <a:latin typeface="Times New Roman"/>
                <a:ea typeface="Times New Roman"/>
                <a:cs typeface="Times New Roman"/>
                <a:sym typeface="Times New Roman"/>
              </a:rPr>
              <a:t> </a:t>
            </a:r>
            <a:r>
              <a:rPr lang="en-US" sz="2800" i="0" u="none" strike="noStrike" cap="none" dirty="0" err="1">
                <a:solidFill>
                  <a:schemeClr val="dk1"/>
                </a:solidFill>
                <a:latin typeface="Times New Roman"/>
                <a:ea typeface="Times New Roman"/>
                <a:cs typeface="Times New Roman"/>
                <a:sym typeface="Times New Roman"/>
              </a:rPr>
              <a:t>идеального</a:t>
            </a:r>
            <a:r>
              <a:rPr lang="en-US" sz="2800" i="0" u="none" strike="noStrike" cap="none" dirty="0">
                <a:solidFill>
                  <a:schemeClr val="dk1"/>
                </a:solidFill>
                <a:latin typeface="Times New Roman"/>
                <a:ea typeface="Times New Roman"/>
                <a:cs typeface="Times New Roman"/>
                <a:sym typeface="Times New Roman"/>
              </a:rPr>
              <a:t> </a:t>
            </a:r>
            <a:r>
              <a:rPr lang="en-US" sz="2800" i="0" u="none" strike="noStrike" cap="none" dirty="0" err="1">
                <a:solidFill>
                  <a:schemeClr val="dk1"/>
                </a:solidFill>
                <a:latin typeface="Times New Roman"/>
                <a:ea typeface="Times New Roman"/>
                <a:cs typeface="Times New Roman"/>
                <a:sym typeface="Times New Roman"/>
              </a:rPr>
              <a:t>газа</a:t>
            </a:r>
            <a:r>
              <a:rPr lang="en-US" sz="2800" i="0" u="none" strike="noStrike" cap="none" dirty="0">
                <a:solidFill>
                  <a:schemeClr val="dk1"/>
                </a:solidFill>
                <a:latin typeface="Times New Roman"/>
                <a:ea typeface="Times New Roman"/>
                <a:cs typeface="Times New Roman"/>
                <a:sym typeface="Times New Roman"/>
              </a:rPr>
              <a:t>. </a:t>
            </a:r>
            <a:endParaRPr sz="2800" dirty="0">
              <a:latin typeface="Times New Roman"/>
              <a:ea typeface="Times New Roman"/>
              <a:cs typeface="Times New Roman"/>
              <a:sym typeface="Times New Roman"/>
            </a:endParaRPr>
          </a:p>
          <a:p>
            <a:pPr marL="457200" marR="0" lvl="0" indent="-381000" algn="l" rtl="0">
              <a:lnSpc>
                <a:spcPct val="150000"/>
              </a:lnSpc>
              <a:spcBef>
                <a:spcPts val="0"/>
              </a:spcBef>
              <a:spcAft>
                <a:spcPts val="0"/>
              </a:spcAft>
              <a:buClr>
                <a:schemeClr val="dk1"/>
              </a:buClr>
              <a:buSzPts val="2400"/>
              <a:buFont typeface="Times New Roman"/>
              <a:buAutoNum type="arabicPeriod"/>
            </a:pPr>
            <a:r>
              <a:rPr lang="en-US" sz="2800" i="0" u="none" strike="noStrike" cap="none" dirty="0" err="1">
                <a:solidFill>
                  <a:schemeClr val="dk1"/>
                </a:solidFill>
                <a:latin typeface="Times New Roman"/>
                <a:ea typeface="Times New Roman"/>
                <a:cs typeface="Times New Roman"/>
                <a:sym typeface="Times New Roman"/>
              </a:rPr>
              <a:t>Статистическая</a:t>
            </a:r>
            <a:r>
              <a:rPr lang="en-US" sz="2800" i="0" u="none" strike="noStrike" cap="none" dirty="0">
                <a:solidFill>
                  <a:schemeClr val="dk1"/>
                </a:solidFill>
                <a:latin typeface="Times New Roman"/>
                <a:ea typeface="Times New Roman"/>
                <a:cs typeface="Times New Roman"/>
                <a:sym typeface="Times New Roman"/>
              </a:rPr>
              <a:t>  </a:t>
            </a:r>
            <a:r>
              <a:rPr lang="en-US" sz="2800" i="0" u="none" strike="noStrike" cap="none" dirty="0" err="1">
                <a:solidFill>
                  <a:schemeClr val="dk1"/>
                </a:solidFill>
                <a:latin typeface="Times New Roman"/>
                <a:ea typeface="Times New Roman"/>
                <a:cs typeface="Times New Roman"/>
                <a:sym typeface="Times New Roman"/>
              </a:rPr>
              <a:t>теория</a:t>
            </a:r>
            <a:r>
              <a:rPr lang="en-US" sz="2800" i="0" u="none" strike="noStrike" cap="none" dirty="0">
                <a:solidFill>
                  <a:schemeClr val="dk1"/>
                </a:solidFill>
                <a:latin typeface="Times New Roman"/>
                <a:ea typeface="Times New Roman"/>
                <a:cs typeface="Times New Roman"/>
                <a:sym typeface="Times New Roman"/>
              </a:rPr>
              <a:t> </a:t>
            </a:r>
            <a:r>
              <a:rPr lang="en-US" sz="2800" i="0" u="none" strike="noStrike" cap="none" dirty="0" err="1">
                <a:solidFill>
                  <a:schemeClr val="dk1"/>
                </a:solidFill>
                <a:latin typeface="Times New Roman"/>
                <a:ea typeface="Times New Roman"/>
                <a:cs typeface="Times New Roman"/>
                <a:sym typeface="Times New Roman"/>
              </a:rPr>
              <a:t>вещества</a:t>
            </a:r>
            <a:r>
              <a:rPr lang="en-US" sz="2800" i="0" u="none" strike="noStrike" cap="none" dirty="0">
                <a:solidFill>
                  <a:schemeClr val="dk1"/>
                </a:solidFill>
                <a:latin typeface="Times New Roman"/>
                <a:ea typeface="Times New Roman"/>
                <a:cs typeface="Times New Roman"/>
                <a:sym typeface="Times New Roman"/>
              </a:rPr>
              <a:t>.</a:t>
            </a:r>
            <a:endParaRPr sz="2800" dirty="0">
              <a:latin typeface="Times New Roman"/>
              <a:ea typeface="Times New Roman"/>
              <a:cs typeface="Times New Roman"/>
              <a:sym typeface="Times New Roman"/>
            </a:endParaRPr>
          </a:p>
          <a:p>
            <a:pPr marL="457200" marR="0" lvl="0" indent="-381000" algn="l" rtl="0">
              <a:lnSpc>
                <a:spcPct val="150000"/>
              </a:lnSpc>
              <a:spcBef>
                <a:spcPts val="0"/>
              </a:spcBef>
              <a:spcAft>
                <a:spcPts val="0"/>
              </a:spcAft>
              <a:buClr>
                <a:schemeClr val="dk1"/>
              </a:buClr>
              <a:buSzPts val="2400"/>
              <a:buFont typeface="Times New Roman"/>
              <a:buAutoNum type="arabicPeriod"/>
            </a:pPr>
            <a:r>
              <a:rPr lang="en-US" sz="2800" i="0" u="none" strike="noStrike" cap="none" dirty="0" err="1">
                <a:solidFill>
                  <a:schemeClr val="dk1"/>
                </a:solidFill>
                <a:latin typeface="Times New Roman"/>
                <a:ea typeface="Times New Roman"/>
                <a:cs typeface="Times New Roman"/>
                <a:sym typeface="Times New Roman"/>
              </a:rPr>
              <a:t>Явление</a:t>
            </a:r>
            <a:r>
              <a:rPr lang="en-US" sz="2800" i="0" u="none" strike="noStrike" cap="none" dirty="0">
                <a:solidFill>
                  <a:schemeClr val="dk1"/>
                </a:solidFill>
                <a:latin typeface="Times New Roman"/>
                <a:ea typeface="Times New Roman"/>
                <a:cs typeface="Times New Roman"/>
                <a:sym typeface="Times New Roman"/>
              </a:rPr>
              <a:t> </a:t>
            </a:r>
            <a:r>
              <a:rPr lang="en-US" sz="2800" i="0" u="none" strike="noStrike" cap="none" dirty="0" err="1">
                <a:solidFill>
                  <a:schemeClr val="dk1"/>
                </a:solidFill>
                <a:latin typeface="Times New Roman"/>
                <a:ea typeface="Times New Roman"/>
                <a:cs typeface="Times New Roman"/>
                <a:sym typeface="Times New Roman"/>
              </a:rPr>
              <a:t>переноса</a:t>
            </a:r>
            <a:r>
              <a:rPr lang="en-US" sz="2800" i="0" u="none" strike="noStrike" cap="none" dirty="0">
                <a:solidFill>
                  <a:schemeClr val="dk1"/>
                </a:solidFill>
                <a:latin typeface="Times New Roman"/>
                <a:ea typeface="Times New Roman"/>
                <a:cs typeface="Times New Roman"/>
                <a:sym typeface="Times New Roman"/>
              </a:rPr>
              <a:t> в </a:t>
            </a:r>
            <a:r>
              <a:rPr lang="en-US" sz="2800" i="0" u="none" strike="noStrike" cap="none" dirty="0" err="1">
                <a:solidFill>
                  <a:schemeClr val="dk1"/>
                </a:solidFill>
                <a:latin typeface="Times New Roman"/>
                <a:ea typeface="Times New Roman"/>
                <a:cs typeface="Times New Roman"/>
                <a:sym typeface="Times New Roman"/>
              </a:rPr>
              <a:t>газах</a:t>
            </a:r>
            <a:endParaRPr sz="2800" dirty="0">
              <a:latin typeface="Times New Roman"/>
              <a:ea typeface="Times New Roman"/>
              <a:cs typeface="Times New Roman"/>
              <a:sym typeface="Times New Roman"/>
            </a:endParaRPr>
          </a:p>
          <a:p>
            <a:pPr marL="0" marR="0" lvl="0" indent="0" algn="l" rtl="0">
              <a:lnSpc>
                <a:spcPct val="150000"/>
              </a:lnSpc>
              <a:spcBef>
                <a:spcPts val="0"/>
              </a:spcBef>
              <a:spcAft>
                <a:spcPts val="0"/>
              </a:spcAft>
              <a:buClr>
                <a:schemeClr val="dk1"/>
              </a:buClr>
              <a:buSzPts val="2800"/>
              <a:buFont typeface="Arial"/>
              <a:buNone/>
            </a:pP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chemeClr val="dk1"/>
              </a:buClr>
              <a:buSzPts val="2000"/>
              <a:buFont typeface="Times New Roman"/>
              <a:buNone/>
            </a:pPr>
            <a:r>
              <a:rPr lang="en-US" sz="2000" b="0" i="0" u="none" strike="noStrike" cap="none" dirty="0">
                <a:solidFill>
                  <a:schemeClr val="dk1"/>
                </a:solidFill>
                <a:latin typeface="Times New Roman"/>
                <a:ea typeface="Times New Roman"/>
                <a:cs typeface="Times New Roman"/>
                <a:sym typeface="Times New Roman"/>
              </a:rPr>
              <a:t/>
            </a:r>
            <a:br>
              <a:rPr lang="en-US" sz="2000" b="0" i="0" u="none" strike="noStrike" cap="none" dirty="0">
                <a:solidFill>
                  <a:schemeClr val="dk1"/>
                </a:solidFill>
                <a:latin typeface="Times New Roman"/>
                <a:ea typeface="Times New Roman"/>
                <a:cs typeface="Times New Roman"/>
                <a:sym typeface="Times New Roman"/>
              </a:rPr>
            </a:br>
            <a:r>
              <a:rPr lang="en-US" sz="2000" b="0" i="0" u="none" strike="noStrike" cap="none" dirty="0">
                <a:solidFill>
                  <a:schemeClr val="dk1"/>
                </a:solidFill>
                <a:latin typeface="Times New Roman"/>
                <a:ea typeface="Times New Roman"/>
                <a:cs typeface="Times New Roman"/>
                <a:sym typeface="Times New Roman"/>
              </a:rPr>
              <a:t> </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70C0"/>
              </a:buClr>
              <a:buSzPts val="2800"/>
              <a:buFont typeface="Arial"/>
              <a:buNone/>
            </a:pPr>
            <a:r>
              <a:rPr lang="en-US" sz="2800" b="0" i="0" u="none" strike="noStrike" cap="none" dirty="0">
                <a:solidFill>
                  <a:srgbClr val="0070C0"/>
                </a:solidFill>
                <a:latin typeface="Arial"/>
                <a:ea typeface="Arial"/>
                <a:cs typeface="Arial"/>
                <a:sym typeface="Arial"/>
              </a:rPr>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2050" name="Picture 2" descr="https://cf.ppt-online.org/files/slide/e/eNKRGYaPwlUXc7DIxu0tiZf8nFbCJsdo9TL2ph/slide-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4907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p:nvPr/>
        </p:nvSpPr>
        <p:spPr>
          <a:xfrm>
            <a:off x="827087" y="387350"/>
            <a:ext cx="7500900" cy="831000"/>
          </a:xfrm>
          <a:prstGeom prst="rect">
            <a:avLst/>
          </a:prstGeom>
          <a:noFill/>
          <a:ln>
            <a:noFill/>
          </a:ln>
        </p:spPr>
        <p:txBody>
          <a:bodyPr spcFirstLastPara="1" wrap="square" lIns="91425" tIns="45700" rIns="91425" bIns="45700" anchor="t" anchorCtr="0">
            <a:spAutoFit/>
          </a:bodyPr>
          <a:lstStyle/>
          <a:p>
            <a:pPr marL="420687" marR="0" lvl="0" indent="0" algn="ctr" rtl="0">
              <a:lnSpc>
                <a:spcPct val="100000"/>
              </a:lnSpc>
              <a:spcBef>
                <a:spcPts val="0"/>
              </a:spcBef>
              <a:spcAft>
                <a:spcPts val="0"/>
              </a:spcAft>
              <a:buClr>
                <a:srgbClr val="FF0000"/>
              </a:buClr>
              <a:buSzPts val="2800"/>
              <a:buFont typeface="Times New Roman"/>
              <a:buNone/>
            </a:pPr>
            <a:r>
              <a:rPr lang="en-US" sz="2400" i="0" u="none">
                <a:solidFill>
                  <a:srgbClr val="FF0000"/>
                </a:solidFill>
                <a:latin typeface="Times New Roman"/>
                <a:ea typeface="Times New Roman"/>
                <a:cs typeface="Times New Roman"/>
                <a:sym typeface="Times New Roman"/>
              </a:rPr>
              <a:t>Основные положения молекулярно-кинетической теории (МКТ)</a:t>
            </a:r>
            <a:endParaRPr sz="2400">
              <a:latin typeface="Times New Roman"/>
              <a:ea typeface="Times New Roman"/>
              <a:cs typeface="Times New Roman"/>
              <a:sym typeface="Times New Roman"/>
            </a:endParaRPr>
          </a:p>
        </p:txBody>
      </p:sp>
      <p:sp>
        <p:nvSpPr>
          <p:cNvPr id="179" name="Google Shape;179;p27"/>
          <p:cNvSpPr txBox="1"/>
          <p:nvPr/>
        </p:nvSpPr>
        <p:spPr>
          <a:xfrm>
            <a:off x="539750" y="1412875"/>
            <a:ext cx="8424900" cy="1736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400" i="0" u="none">
                <a:solidFill>
                  <a:schemeClr val="dk1"/>
                </a:solidFill>
                <a:latin typeface="Times New Roman"/>
                <a:ea typeface="Times New Roman"/>
                <a:cs typeface="Times New Roman"/>
                <a:sym typeface="Times New Roman"/>
              </a:rPr>
              <a:t>   Молекулярно-кинетической теорией (МКТ)  называется  учение о строении и свойствах вещества на основе представления о существовании атомов и молекул, как наименьших частиц химического вещества.</a:t>
            </a:r>
            <a:endParaRPr sz="2400">
              <a:latin typeface="Times New Roman"/>
              <a:ea typeface="Times New Roman"/>
              <a:cs typeface="Times New Roman"/>
              <a:sym typeface="Times New Roman"/>
            </a:endParaRPr>
          </a:p>
        </p:txBody>
      </p:sp>
      <p:sp>
        <p:nvSpPr>
          <p:cNvPr id="180" name="Google Shape;180;p27"/>
          <p:cNvSpPr txBox="1"/>
          <p:nvPr/>
        </p:nvSpPr>
        <p:spPr>
          <a:xfrm>
            <a:off x="725487" y="3716337"/>
            <a:ext cx="6726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400" i="0" u="none">
                <a:solidFill>
                  <a:schemeClr val="dk1"/>
                </a:solidFill>
                <a:latin typeface="Times New Roman"/>
                <a:ea typeface="Times New Roman"/>
                <a:cs typeface="Times New Roman"/>
                <a:sym typeface="Times New Roman"/>
              </a:rPr>
              <a:t> Основные положения МКТ:</a:t>
            </a:r>
            <a:endParaRPr sz="2400">
              <a:latin typeface="Times New Roman"/>
              <a:ea typeface="Times New Roman"/>
              <a:cs typeface="Times New Roman"/>
              <a:sym typeface="Times New Roman"/>
            </a:endParaRPr>
          </a:p>
        </p:txBody>
      </p:sp>
      <p:sp>
        <p:nvSpPr>
          <p:cNvPr id="181" name="Google Shape;181;p27"/>
          <p:cNvSpPr txBox="1"/>
          <p:nvPr/>
        </p:nvSpPr>
        <p:spPr>
          <a:xfrm>
            <a:off x="539750" y="4240200"/>
            <a:ext cx="8424900" cy="1311300"/>
          </a:xfrm>
          <a:prstGeom prst="rect">
            <a:avLst/>
          </a:prstGeom>
          <a:noFill/>
          <a:ln>
            <a:noFill/>
          </a:ln>
        </p:spPr>
        <p:txBody>
          <a:bodyPr spcFirstLastPara="1" wrap="square" lIns="91425" tIns="45700" rIns="91425" bIns="45700" anchor="t" anchorCtr="0">
            <a:spAutoFit/>
          </a:bodyPr>
          <a:lstStyle/>
          <a:p>
            <a:pPr marL="342900" marR="0" lvl="0" indent="-317500" algn="l" rtl="0">
              <a:lnSpc>
                <a:spcPct val="115000"/>
              </a:lnSpc>
              <a:spcBef>
                <a:spcPts val="0"/>
              </a:spcBef>
              <a:spcAft>
                <a:spcPts val="0"/>
              </a:spcAft>
              <a:buClr>
                <a:schemeClr val="dk1"/>
              </a:buClr>
              <a:buSzPts val="2400"/>
              <a:buFont typeface="Times New Roman"/>
              <a:buAutoNum type="arabicPeriod"/>
            </a:pPr>
            <a:r>
              <a:rPr lang="en-US" sz="2400" i="0" u="none">
                <a:solidFill>
                  <a:schemeClr val="dk1"/>
                </a:solidFill>
                <a:latin typeface="Times New Roman"/>
                <a:ea typeface="Times New Roman"/>
                <a:cs typeface="Times New Roman"/>
                <a:sym typeface="Times New Roman"/>
              </a:rPr>
              <a:t>Все тела состоят из мельчайших частиц – атомов и молекул.</a:t>
            </a:r>
            <a:endParaRPr sz="2400">
              <a:latin typeface="Times New Roman"/>
              <a:ea typeface="Times New Roman"/>
              <a:cs typeface="Times New Roman"/>
              <a:sym typeface="Times New Roman"/>
            </a:endParaRPr>
          </a:p>
          <a:p>
            <a:pPr marL="342900" marR="0" lvl="0" indent="-317500" algn="l" rtl="0">
              <a:lnSpc>
                <a:spcPct val="115000"/>
              </a:lnSpc>
              <a:spcBef>
                <a:spcPts val="0"/>
              </a:spcBef>
              <a:spcAft>
                <a:spcPts val="0"/>
              </a:spcAft>
              <a:buClr>
                <a:schemeClr val="dk1"/>
              </a:buClr>
              <a:buSzPts val="2400"/>
              <a:buFont typeface="Times New Roman"/>
              <a:buAutoNum type="arabicPeriod"/>
            </a:pPr>
            <a:r>
              <a:rPr lang="en-US" sz="2400" i="0" u="none">
                <a:solidFill>
                  <a:schemeClr val="dk1"/>
                </a:solidFill>
                <a:latin typeface="Times New Roman"/>
                <a:ea typeface="Times New Roman"/>
                <a:cs typeface="Times New Roman"/>
                <a:sym typeface="Times New Roman"/>
              </a:rPr>
              <a:t>Атомы и молекулы находятся в состоянии непрерывного хаотического движения.</a:t>
            </a:r>
            <a:endParaRPr sz="240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500"/>
                                        <p:tgtEl>
                                          <p:spTgt spid="1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xEl>
                                              <p:pRg st="0" end="0"/>
                                            </p:txEl>
                                          </p:spTgt>
                                        </p:tgtEl>
                                        <p:attrNameLst>
                                          <p:attrName>style.visibility</p:attrName>
                                        </p:attrNameLst>
                                      </p:cBhvr>
                                      <p:to>
                                        <p:strVal val="visible"/>
                                      </p:to>
                                    </p:set>
                                    <p:animEffect transition="in" filter="fade">
                                      <p:cBhvr>
                                        <p:cTn id="22" dur="500"/>
                                        <p:tgtEl>
                                          <p:spTgt spid="18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1">
                                            <p:txEl>
                                              <p:pRg st="1" end="1"/>
                                            </p:txEl>
                                          </p:spTgt>
                                        </p:tgtEl>
                                        <p:attrNameLst>
                                          <p:attrName>style.visibility</p:attrName>
                                        </p:attrNameLst>
                                      </p:cBhvr>
                                      <p:to>
                                        <p:strVal val="visible"/>
                                      </p:to>
                                    </p:set>
                                    <p:animEffect transition="in" filter="fade">
                                      <p:cBhvr>
                                        <p:cTn id="27" dur="500"/>
                                        <p:tgtEl>
                                          <p:spTgt spid="1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p:nvPr/>
        </p:nvSpPr>
        <p:spPr>
          <a:xfrm>
            <a:off x="468312" y="404812"/>
            <a:ext cx="8351700" cy="610350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15000"/>
              </a:lnSpc>
              <a:spcBef>
                <a:spcPts val="0"/>
              </a:spcBef>
              <a:spcAft>
                <a:spcPts val="0"/>
              </a:spcAft>
              <a:buClr>
                <a:schemeClr val="dk1"/>
              </a:buClr>
              <a:buSzPts val="2800"/>
              <a:buFont typeface="Calibri"/>
              <a:buAutoNum type="arabicPeriod" startAt="3"/>
            </a:pPr>
            <a:r>
              <a:rPr lang="en-US" sz="2800" b="0" i="0" u="none">
                <a:solidFill>
                  <a:schemeClr val="dk1"/>
                </a:solidFill>
                <a:latin typeface="Times New Roman"/>
                <a:ea typeface="Times New Roman"/>
                <a:cs typeface="Times New Roman"/>
                <a:sym typeface="Times New Roman"/>
              </a:rPr>
              <a:t>Атомы и молекулы веществ взаимодействуют между  собой с  силами межмолекулярного взаимодействия (силы притяжения и силы отталкивания в зависимости  от типа  молекул и расстояния между ними).</a:t>
            </a:r>
            <a:endParaRPr/>
          </a:p>
          <a:p>
            <a:pPr marL="514350" marR="0" lvl="0" indent="-514350" algn="l" rtl="0">
              <a:lnSpc>
                <a:spcPct val="115000"/>
              </a:lnSpc>
              <a:spcBef>
                <a:spcPts val="0"/>
              </a:spcBef>
              <a:spcAft>
                <a:spcPts val="0"/>
              </a:spcAft>
              <a:buClr>
                <a:schemeClr val="dk1"/>
              </a:buClr>
              <a:buSzPts val="2800"/>
              <a:buFont typeface="Calibri"/>
              <a:buAutoNum type="arabicPeriod" startAt="3"/>
            </a:pPr>
            <a:r>
              <a:rPr lang="en-US" sz="2800" b="0" i="0" u="none">
                <a:solidFill>
                  <a:schemeClr val="dk1"/>
                </a:solidFill>
                <a:latin typeface="Times New Roman"/>
                <a:ea typeface="Times New Roman"/>
                <a:cs typeface="Times New Roman"/>
                <a:sym typeface="Times New Roman"/>
              </a:rPr>
              <a:t>Размеры молекул малы по сравнению с расстоянием между ними.</a:t>
            </a:r>
            <a:endParaRPr/>
          </a:p>
          <a:p>
            <a:pPr marL="514350" marR="0" lvl="0" indent="-514350" algn="l" rtl="0">
              <a:lnSpc>
                <a:spcPct val="115000"/>
              </a:lnSpc>
              <a:spcBef>
                <a:spcPts val="0"/>
              </a:spcBef>
              <a:spcAft>
                <a:spcPts val="0"/>
              </a:spcAft>
              <a:buClr>
                <a:schemeClr val="dk1"/>
              </a:buClr>
              <a:buSzPts val="2800"/>
              <a:buFont typeface="Calibri"/>
              <a:buAutoNum type="arabicPeriod" startAt="3"/>
            </a:pPr>
            <a:r>
              <a:rPr lang="en-US" sz="2800" b="0" i="0" u="none">
                <a:solidFill>
                  <a:schemeClr val="dk1"/>
                </a:solidFill>
                <a:latin typeface="Times New Roman"/>
                <a:ea typeface="Times New Roman"/>
                <a:cs typeface="Times New Roman"/>
                <a:sym typeface="Times New Roman"/>
              </a:rPr>
              <a:t>В любом малом объеме газа содержится большое число молекул газа.</a:t>
            </a:r>
            <a:endParaRPr/>
          </a:p>
          <a:p>
            <a:pPr marL="514350" marR="0" lvl="0" indent="-514350" algn="l" rtl="0">
              <a:lnSpc>
                <a:spcPct val="115000"/>
              </a:lnSpc>
              <a:spcBef>
                <a:spcPts val="1000"/>
              </a:spcBef>
              <a:spcAft>
                <a:spcPts val="0"/>
              </a:spcAft>
              <a:buClr>
                <a:schemeClr val="dk1"/>
              </a:buClr>
              <a:buSzPts val="2800"/>
              <a:buFont typeface="Calibri"/>
              <a:buAutoNum type="arabicPeriod" startAt="3"/>
            </a:pPr>
            <a:r>
              <a:rPr lang="en-US" sz="2800" b="0" i="0" u="none">
                <a:solidFill>
                  <a:schemeClr val="dk1"/>
                </a:solidFill>
                <a:latin typeface="Times New Roman"/>
                <a:ea typeface="Times New Roman"/>
                <a:cs typeface="Times New Roman"/>
                <a:sym typeface="Times New Roman"/>
              </a:rPr>
              <a:t>При отсутствии внешних сил молекулы газа равномерно распределяются по всему объему, занятому газом.</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5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500"/>
                                        <p:tgtEl>
                                          <p:spTgt spid="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Effect transition="in" filter="fade">
                                      <p:cBhvr>
                                        <p:cTn id="17" dur="500"/>
                                        <p:tgtEl>
                                          <p:spTgt spid="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Effect transition="in" filter="fade">
                                      <p:cBhvr>
                                        <p:cTn id="22" dur="500"/>
                                        <p:tgtEl>
                                          <p:spTgt spid="1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p:nvPr/>
        </p:nvSpPr>
        <p:spPr>
          <a:xfrm>
            <a:off x="468312" y="552450"/>
            <a:ext cx="8496300" cy="5151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400" i="0" u="none">
                <a:solidFill>
                  <a:schemeClr val="dk1"/>
                </a:solidFill>
                <a:latin typeface="Times New Roman"/>
                <a:ea typeface="Times New Roman"/>
                <a:cs typeface="Times New Roman"/>
                <a:sym typeface="Times New Roman"/>
              </a:rPr>
              <a:t>  Наиболее  значимым  экспериментальным  подтверждением представлений МКТ о хаотичном движении атомов и молекул является  броуновское  движение. </a:t>
            </a:r>
            <a:endParaRPr sz="2400">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dk1"/>
              </a:buClr>
              <a:buSzPts val="2800"/>
              <a:buFont typeface="Times New Roman"/>
              <a:buNone/>
            </a:pPr>
            <a:r>
              <a:rPr lang="en-US" sz="2400" i="0" u="none">
                <a:solidFill>
                  <a:schemeClr val="dk1"/>
                </a:solidFill>
                <a:latin typeface="Times New Roman"/>
                <a:ea typeface="Times New Roman"/>
                <a:cs typeface="Times New Roman"/>
                <a:sym typeface="Times New Roman"/>
              </a:rPr>
              <a:t>  Это тепловое движение взвешенных в жидкости или газе микроскопических частиц, которые можно наблюдать под микроскопом. Оно было открыто в 1827 году английским ботаником Р. Броуном.</a:t>
            </a:r>
            <a:endParaRPr sz="2400" i="0" u="none">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2800"/>
              <a:buFont typeface="Times New Roman"/>
              <a:buNone/>
            </a:pPr>
            <a:r>
              <a:rPr lang="en-US" sz="2400">
                <a:solidFill>
                  <a:schemeClr val="dk1"/>
                </a:solidFill>
                <a:latin typeface="Times New Roman"/>
                <a:ea typeface="Times New Roman"/>
                <a:cs typeface="Times New Roman"/>
                <a:sym typeface="Times New Roman"/>
              </a:rPr>
              <a:t>  Броуновские  микрочастицы движутся  хаотически под влиянием  беспорядочных ударов молекул, в результате скорость этой частицы беспорядочно меняется по модулю и направлению, а её траектория представляет собой сложную зигзагообразную линию. </a:t>
            </a: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dk1"/>
              </a:buClr>
              <a:buSzPts val="2800"/>
              <a:buFont typeface="Times New Roman"/>
              <a:buNone/>
            </a:pPr>
            <a:r>
              <a:rPr lang="en-US" sz="2400" i="0" u="none">
                <a:solidFill>
                  <a:schemeClr val="dk1"/>
                </a:solidFill>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500"/>
                                        <p:tgtEl>
                                          <p:spTgt spid="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xEl>
                                              <p:pRg st="1" end="1"/>
                                            </p:txEl>
                                          </p:spTgt>
                                        </p:tgtEl>
                                        <p:attrNameLst>
                                          <p:attrName>style.visibility</p:attrName>
                                        </p:attrNameLst>
                                      </p:cBhvr>
                                      <p:to>
                                        <p:strVal val="visible"/>
                                      </p:to>
                                    </p:set>
                                    <p:animEffect transition="in" filter="fade">
                                      <p:cBhvr>
                                        <p:cTn id="12" dur="500"/>
                                        <p:tgtEl>
                                          <p:spTgt spid="1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
                                            <p:txEl>
                                              <p:pRg st="2" end="2"/>
                                            </p:txEl>
                                          </p:spTgt>
                                        </p:tgtEl>
                                        <p:attrNameLst>
                                          <p:attrName>style.visibility</p:attrName>
                                        </p:attrNameLst>
                                      </p:cBhvr>
                                      <p:to>
                                        <p:strVal val="visible"/>
                                      </p:to>
                                    </p:set>
                                    <p:animEffect transition="in" filter="fade">
                                      <p:cBhvr>
                                        <p:cTn id="17" dur="500"/>
                                        <p:tgtEl>
                                          <p:spTgt spid="1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1">
                                            <p:txEl>
                                              <p:pRg st="3" end="3"/>
                                            </p:txEl>
                                          </p:spTgt>
                                        </p:tgtEl>
                                        <p:attrNameLst>
                                          <p:attrName>style.visibility</p:attrName>
                                        </p:attrNameLst>
                                      </p:cBhvr>
                                      <p:to>
                                        <p:strVal val="visible"/>
                                      </p:to>
                                    </p:set>
                                    <p:animEffect transition="in" filter="fade">
                                      <p:cBhvr>
                                        <p:cTn id="22" dur="500"/>
                                        <p:tgtEl>
                                          <p:spTgt spid="1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p:nvPr/>
        </p:nvSpPr>
        <p:spPr>
          <a:xfrm>
            <a:off x="611187" y="612775"/>
            <a:ext cx="8353500" cy="4121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 МКТ пользуются моделью идеального газа, согласно которой:</a:t>
            </a:r>
            <a:endParaRPr/>
          </a:p>
          <a:p>
            <a:pPr marL="0" marR="0" lvl="0" indent="-177800" algn="l" rtl="0">
              <a:lnSpc>
                <a:spcPct val="115000"/>
              </a:lnSpc>
              <a:spcBef>
                <a:spcPts val="1000"/>
              </a:spcBef>
              <a:spcAft>
                <a:spcPts val="0"/>
              </a:spcAft>
              <a:buClr>
                <a:schemeClr val="dk1"/>
              </a:buClr>
              <a:buSzPts val="2800"/>
              <a:buFont typeface="Noto Sans Symbols"/>
              <a:buChar char="∙"/>
            </a:pPr>
            <a:r>
              <a:rPr lang="en-US" sz="2800" b="0" i="0" u="none">
                <a:solidFill>
                  <a:schemeClr val="dk1"/>
                </a:solidFill>
                <a:latin typeface="Times New Roman"/>
                <a:ea typeface="Times New Roman"/>
                <a:cs typeface="Times New Roman"/>
                <a:sym typeface="Times New Roman"/>
              </a:rPr>
              <a:t>собственный объем молекул мал по сравнению с объемом сосуда;</a:t>
            </a:r>
            <a:endParaRPr/>
          </a:p>
          <a:p>
            <a:pPr marL="0" marR="0" lvl="0" indent="-177800" algn="l" rtl="0">
              <a:lnSpc>
                <a:spcPct val="115000"/>
              </a:lnSpc>
              <a:spcBef>
                <a:spcPts val="0"/>
              </a:spcBef>
              <a:spcAft>
                <a:spcPts val="0"/>
              </a:spcAft>
              <a:buClr>
                <a:schemeClr val="dk1"/>
              </a:buClr>
              <a:buSzPts val="2800"/>
              <a:buFont typeface="Noto Sans Symbols"/>
              <a:buChar char="∙"/>
            </a:pPr>
            <a:r>
              <a:rPr lang="en-US" sz="2800" b="0" i="0" u="none">
                <a:solidFill>
                  <a:schemeClr val="dk1"/>
                </a:solidFill>
                <a:latin typeface="Times New Roman"/>
                <a:ea typeface="Times New Roman"/>
                <a:cs typeface="Times New Roman"/>
                <a:sym typeface="Times New Roman"/>
              </a:rPr>
              <a:t> между молекулами газа отсутствуют силы взаимодействия;</a:t>
            </a:r>
            <a:endParaRPr/>
          </a:p>
          <a:p>
            <a:pPr marL="0" marR="0" lvl="0" indent="-177800" algn="l" rtl="0">
              <a:lnSpc>
                <a:spcPct val="115000"/>
              </a:lnSpc>
              <a:spcBef>
                <a:spcPts val="0"/>
              </a:spcBef>
              <a:spcAft>
                <a:spcPts val="0"/>
              </a:spcAft>
              <a:buClr>
                <a:schemeClr val="dk1"/>
              </a:buClr>
              <a:buSzPts val="2800"/>
              <a:buFont typeface="Noto Sans Symbols"/>
              <a:buChar char="∙"/>
            </a:pPr>
            <a:r>
              <a:rPr lang="en-US" sz="2800" b="0" i="0" u="none">
                <a:solidFill>
                  <a:schemeClr val="dk1"/>
                </a:solidFill>
                <a:latin typeface="Times New Roman"/>
                <a:ea typeface="Times New Roman"/>
                <a:cs typeface="Times New Roman"/>
                <a:sym typeface="Times New Roman"/>
              </a:rPr>
              <a:t>столкновение молекул между собой и со стенками сосуда абсолютно упругие.</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5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500"/>
                                        <p:tgtEl>
                                          <p:spTgt spid="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xEl>
                                              <p:pRg st="2" end="2"/>
                                            </p:txEl>
                                          </p:spTgt>
                                        </p:tgtEl>
                                        <p:attrNameLst>
                                          <p:attrName>style.visibility</p:attrName>
                                        </p:attrNameLst>
                                      </p:cBhvr>
                                      <p:to>
                                        <p:strVal val="visible"/>
                                      </p:to>
                                    </p:set>
                                    <p:animEffect transition="in" filter="fade">
                                      <p:cBhvr>
                                        <p:cTn id="17" dur="500"/>
                                        <p:tgtEl>
                                          <p:spTgt spid="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xEl>
                                              <p:pRg st="3" end="3"/>
                                            </p:txEl>
                                          </p:spTgt>
                                        </p:tgtEl>
                                        <p:attrNameLst>
                                          <p:attrName>style.visibility</p:attrName>
                                        </p:attrNameLst>
                                      </p:cBhvr>
                                      <p:to>
                                        <p:strVal val="visible"/>
                                      </p:to>
                                    </p:set>
                                    <p:animEffect transition="in" filter="fade">
                                      <p:cBhvr>
                                        <p:cTn id="22" dur="500"/>
                                        <p:tgtEl>
                                          <p:spTgt spid="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p:nvPr/>
        </p:nvSpPr>
        <p:spPr>
          <a:xfrm>
            <a:off x="539750" y="387350"/>
            <a:ext cx="7993062"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Основное уравнение МКТ </a:t>
            </a:r>
            <a:endParaRPr/>
          </a:p>
          <a:p>
            <a:pPr marL="0" marR="0" lvl="0" indent="0" algn="ctr" rtl="0">
              <a:lnSpc>
                <a:spcPct val="100000"/>
              </a:lnSpc>
              <a:spcBef>
                <a:spcPts val="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и следствия из него</a:t>
            </a:r>
            <a:endParaRPr/>
          </a:p>
        </p:txBody>
      </p:sp>
      <p:sp>
        <p:nvSpPr>
          <p:cNvPr id="202" name="Google Shape;202;p31"/>
          <p:cNvSpPr txBox="1"/>
          <p:nvPr/>
        </p:nvSpPr>
        <p:spPr>
          <a:xfrm>
            <a:off x="395287" y="1563687"/>
            <a:ext cx="8497800" cy="4249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Задача МКТ состоит в том, чтобы установить связь между микроскопическими и макроскопическими параметрами системы.</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Определим давление идеального газа на стенки сосуда.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При своем хаотическом движении молекулы газа ударяются о стенки сосуда, в котором заключен газ, создавая тем самым давление газа на стенку.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0" end="0"/>
                                            </p:txEl>
                                          </p:spTgt>
                                        </p:tgtEl>
                                        <p:attrNameLst>
                                          <p:attrName>style.visibility</p:attrName>
                                        </p:attrNameLst>
                                      </p:cBhvr>
                                      <p:to>
                                        <p:strVal val="visible"/>
                                      </p:to>
                                    </p:set>
                                    <p:animEffect transition="in" filter="fade">
                                      <p:cBhvr>
                                        <p:cTn id="12" dur="500"/>
                                        <p:tgtEl>
                                          <p:spTgt spid="2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1" end="1"/>
                                            </p:txEl>
                                          </p:spTgt>
                                        </p:tgtEl>
                                        <p:attrNameLst>
                                          <p:attrName>style.visibility</p:attrName>
                                        </p:attrNameLst>
                                      </p:cBhvr>
                                      <p:to>
                                        <p:strVal val="visible"/>
                                      </p:to>
                                    </p:set>
                                    <p:animEffect transition="in" filter="fade">
                                      <p:cBhvr>
                                        <p:cTn id="17" dur="500"/>
                                        <p:tgtEl>
                                          <p:spTgt spid="2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xEl>
                                              <p:pRg st="2" end="2"/>
                                            </p:txEl>
                                          </p:spTgt>
                                        </p:tgtEl>
                                        <p:attrNameLst>
                                          <p:attrName>style.visibility</p:attrName>
                                        </p:attrNameLst>
                                      </p:cBhvr>
                                      <p:to>
                                        <p:strVal val="visible"/>
                                      </p:to>
                                    </p:set>
                                    <p:animEffect transition="in" filter="fade">
                                      <p:cBhvr>
                                        <p:cTn id="22" dur="500"/>
                                        <p:tgtEl>
                                          <p:spTgt spid="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p:nvPr/>
        </p:nvSpPr>
        <p:spPr>
          <a:xfrm>
            <a:off x="468312" y="676275"/>
            <a:ext cx="8424862" cy="368935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Для облегчения вывода уравнения предположим, что:</a:t>
            </a:r>
            <a:endParaRPr/>
          </a:p>
          <a:p>
            <a:pPr marL="0" marR="0" lvl="0" indent="-177800" algn="l" rtl="0">
              <a:lnSpc>
                <a:spcPct val="115000"/>
              </a:lnSpc>
              <a:spcBef>
                <a:spcPts val="1000"/>
              </a:spcBef>
              <a:spcAft>
                <a:spcPts val="0"/>
              </a:spcAft>
              <a:buClr>
                <a:schemeClr val="dk1"/>
              </a:buClr>
              <a:buSzPts val="2800"/>
              <a:buFont typeface="Calibri"/>
              <a:buAutoNum type="arabicPeriod"/>
            </a:pPr>
            <a:r>
              <a:rPr lang="en-US" sz="2800" b="0" i="0" u="none">
                <a:solidFill>
                  <a:schemeClr val="dk1"/>
                </a:solidFill>
                <a:latin typeface="Times New Roman"/>
                <a:ea typeface="Times New Roman"/>
                <a:cs typeface="Times New Roman"/>
                <a:sym typeface="Times New Roman"/>
              </a:rPr>
              <a:t>соударения молекул со стенкой сосуда абсолютно упругие;</a:t>
            </a:r>
            <a:endParaRPr/>
          </a:p>
          <a:p>
            <a:pPr marL="0" marR="0" lvl="0" indent="-177800" algn="l" rtl="0">
              <a:lnSpc>
                <a:spcPct val="115000"/>
              </a:lnSpc>
              <a:spcBef>
                <a:spcPts val="0"/>
              </a:spcBef>
              <a:spcAft>
                <a:spcPts val="0"/>
              </a:spcAft>
              <a:buClr>
                <a:schemeClr val="dk1"/>
              </a:buClr>
              <a:buSzPts val="2800"/>
              <a:buFont typeface="Calibri"/>
              <a:buAutoNum type="arabicPeriod"/>
            </a:pPr>
            <a:r>
              <a:rPr lang="en-US" sz="2800" b="0" i="0" u="none">
                <a:solidFill>
                  <a:schemeClr val="dk1"/>
                </a:solidFill>
                <a:latin typeface="Times New Roman"/>
                <a:ea typeface="Times New Roman"/>
                <a:cs typeface="Times New Roman"/>
                <a:sym typeface="Times New Roman"/>
              </a:rPr>
              <a:t>все </a:t>
            </a:r>
            <a:r>
              <a:rPr lang="en-US" sz="2800" b="0" i="1" u="none">
                <a:solidFill>
                  <a:schemeClr val="dk1"/>
                </a:solidFill>
                <a:latin typeface="Times New Roman"/>
                <a:ea typeface="Times New Roman"/>
                <a:cs typeface="Times New Roman"/>
                <a:sym typeface="Times New Roman"/>
              </a:rPr>
              <a:t>N</a:t>
            </a:r>
            <a:r>
              <a:rPr lang="en-US" sz="2800" b="0" i="0" u="none">
                <a:solidFill>
                  <a:schemeClr val="dk1"/>
                </a:solidFill>
                <a:latin typeface="Times New Roman"/>
                <a:ea typeface="Times New Roman"/>
                <a:cs typeface="Times New Roman"/>
                <a:sym typeface="Times New Roman"/>
              </a:rPr>
              <a:t> молекул, содержащихся в сосуде, движутся вдоль трех взаимно  перпендикулярных направ-лений с одинаковыми скоростями.</a:t>
            </a:r>
            <a:endParaRPr/>
          </a:p>
        </p:txBody>
      </p:sp>
      <p:sp>
        <p:nvSpPr>
          <p:cNvPr id="208" name="Google Shape;208;p32"/>
          <p:cNvSpPr txBox="1"/>
          <p:nvPr/>
        </p:nvSpPr>
        <p:spPr>
          <a:xfrm>
            <a:off x="468312" y="4851400"/>
            <a:ext cx="82804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Выделим на стенке сосуда элементарную площадку  и вычислим давление, оказываемое на эту площадку.</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animEffect transition="in" filter="fade">
                                      <p:cBhvr>
                                        <p:cTn id="7" dur="500"/>
                                        <p:tgtEl>
                                          <p:spTgt spid="2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xEl>
                                              <p:pRg st="1" end="1"/>
                                            </p:txEl>
                                          </p:spTgt>
                                        </p:tgtEl>
                                        <p:attrNameLst>
                                          <p:attrName>style.visibility</p:attrName>
                                        </p:attrNameLst>
                                      </p:cBhvr>
                                      <p:to>
                                        <p:strVal val="visible"/>
                                      </p:to>
                                    </p:set>
                                    <p:animEffect transition="in" filter="fade">
                                      <p:cBhvr>
                                        <p:cTn id="12" dur="500"/>
                                        <p:tgtEl>
                                          <p:spTgt spid="2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7">
                                            <p:txEl>
                                              <p:pRg st="2" end="2"/>
                                            </p:txEl>
                                          </p:spTgt>
                                        </p:tgtEl>
                                        <p:attrNameLst>
                                          <p:attrName>style.visibility</p:attrName>
                                        </p:attrNameLst>
                                      </p:cBhvr>
                                      <p:to>
                                        <p:strVal val="visible"/>
                                      </p:to>
                                    </p:set>
                                    <p:animEffect transition="in" filter="fade">
                                      <p:cBhvr>
                                        <p:cTn id="17" dur="500"/>
                                        <p:tgtEl>
                                          <p:spTgt spid="2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3"/>
          <p:cNvPicPr preferRelativeResize="0"/>
          <p:nvPr/>
        </p:nvPicPr>
        <p:blipFill rotWithShape="1">
          <a:blip r:embed="rId3">
            <a:alphaModFix/>
          </a:blip>
          <a:srcRect/>
          <a:stretch/>
        </p:blipFill>
        <p:spPr>
          <a:xfrm>
            <a:off x="539750" y="476250"/>
            <a:ext cx="3095625" cy="2447925"/>
          </a:xfrm>
          <a:prstGeom prst="rect">
            <a:avLst/>
          </a:prstGeom>
          <a:noFill/>
          <a:ln>
            <a:noFill/>
          </a:ln>
        </p:spPr>
      </p:pic>
      <p:sp>
        <p:nvSpPr>
          <p:cNvPr id="214" name="Google Shape;214;p33"/>
          <p:cNvSpPr txBox="1"/>
          <p:nvPr/>
        </p:nvSpPr>
        <p:spPr>
          <a:xfrm>
            <a:off x="3851275" y="404812"/>
            <a:ext cx="5041900" cy="269875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При каждом соударении молекула, движущаяся перпендикулярно площадке, передает ей импульс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p:txBody>
      </p:sp>
      <p:sp>
        <p:nvSpPr>
          <p:cNvPr id="215" name="Google Shape;215;p33"/>
          <p:cNvSpPr txBox="1"/>
          <p:nvPr/>
        </p:nvSpPr>
        <p:spPr>
          <a:xfrm>
            <a:off x="539750" y="3074987"/>
            <a:ext cx="8353425" cy="15779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За время       площадки         достигнут только те молекулы, которые находятся внутри цилиндра с основанием        и высотой        . </a:t>
            </a:r>
            <a:endParaRPr/>
          </a:p>
        </p:txBody>
      </p:sp>
      <p:pic>
        <p:nvPicPr>
          <p:cNvPr id="216" name="Google Shape;216;p33"/>
          <p:cNvPicPr preferRelativeResize="0"/>
          <p:nvPr/>
        </p:nvPicPr>
        <p:blipFill rotWithShape="1">
          <a:blip r:embed="rId4">
            <a:alphaModFix/>
          </a:blip>
          <a:srcRect/>
          <a:stretch/>
        </p:blipFill>
        <p:spPr>
          <a:xfrm>
            <a:off x="2087562" y="3213100"/>
            <a:ext cx="371475" cy="304800"/>
          </a:xfrm>
          <a:prstGeom prst="rect">
            <a:avLst/>
          </a:prstGeom>
          <a:noFill/>
          <a:ln>
            <a:noFill/>
          </a:ln>
        </p:spPr>
      </p:pic>
      <p:pic>
        <p:nvPicPr>
          <p:cNvPr id="217" name="Google Shape;217;p33"/>
          <p:cNvPicPr preferRelativeResize="0"/>
          <p:nvPr/>
        </p:nvPicPr>
        <p:blipFill rotWithShape="1">
          <a:blip r:embed="rId5">
            <a:alphaModFix/>
          </a:blip>
          <a:srcRect/>
          <a:stretch/>
        </p:blipFill>
        <p:spPr>
          <a:xfrm>
            <a:off x="4259262" y="3186112"/>
            <a:ext cx="457200" cy="314325"/>
          </a:xfrm>
          <a:prstGeom prst="rect">
            <a:avLst/>
          </a:prstGeom>
          <a:noFill/>
          <a:ln>
            <a:noFill/>
          </a:ln>
        </p:spPr>
      </p:pic>
      <p:pic>
        <p:nvPicPr>
          <p:cNvPr id="218" name="Google Shape;218;p33"/>
          <p:cNvPicPr preferRelativeResize="0"/>
          <p:nvPr/>
        </p:nvPicPr>
        <p:blipFill rotWithShape="1">
          <a:blip r:embed="rId5">
            <a:alphaModFix/>
          </a:blip>
          <a:srcRect/>
          <a:stretch/>
        </p:blipFill>
        <p:spPr>
          <a:xfrm>
            <a:off x="2555875" y="4194175"/>
            <a:ext cx="457200" cy="314325"/>
          </a:xfrm>
          <a:prstGeom prst="rect">
            <a:avLst/>
          </a:prstGeom>
          <a:noFill/>
          <a:ln>
            <a:noFill/>
          </a:ln>
        </p:spPr>
      </p:pic>
      <p:pic>
        <p:nvPicPr>
          <p:cNvPr id="219" name="Google Shape;219;p33"/>
          <p:cNvPicPr preferRelativeResize="0"/>
          <p:nvPr/>
        </p:nvPicPr>
        <p:blipFill rotWithShape="1">
          <a:blip r:embed="rId6">
            <a:alphaModFix/>
          </a:blip>
          <a:srcRect/>
          <a:stretch/>
        </p:blipFill>
        <p:spPr>
          <a:xfrm>
            <a:off x="4787900" y="4200525"/>
            <a:ext cx="647700" cy="381000"/>
          </a:xfrm>
          <a:prstGeom prst="rect">
            <a:avLst/>
          </a:prstGeom>
          <a:noFill/>
          <a:ln>
            <a:noFill/>
          </a:ln>
        </p:spPr>
      </p:pic>
      <p:sp>
        <p:nvSpPr>
          <p:cNvPr id="220" name="Google Shape;220;p33"/>
          <p:cNvSpPr txBox="1"/>
          <p:nvPr/>
        </p:nvSpPr>
        <p:spPr>
          <a:xfrm>
            <a:off x="539750" y="4538662"/>
            <a:ext cx="8353425" cy="177006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Число этих молекул равно</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a:t>
            </a:r>
            <a:r>
              <a:rPr lang="en-US" sz="2800" b="0" i="1" u="none">
                <a:solidFill>
                  <a:schemeClr val="dk1"/>
                </a:solidFill>
                <a:latin typeface="Times New Roman"/>
                <a:ea typeface="Times New Roman"/>
                <a:cs typeface="Times New Roman"/>
                <a:sym typeface="Times New Roman"/>
              </a:rPr>
              <a:t>n</a:t>
            </a:r>
            <a:r>
              <a:rPr lang="en-US" sz="2800" b="0" i="0" u="none">
                <a:solidFill>
                  <a:schemeClr val="dk1"/>
                </a:solidFill>
                <a:latin typeface="Times New Roman"/>
                <a:ea typeface="Times New Roman"/>
                <a:cs typeface="Times New Roman"/>
                <a:sym typeface="Times New Roman"/>
              </a:rPr>
              <a:t> – концентрация молекул.</a:t>
            </a:r>
            <a:endParaRPr/>
          </a:p>
        </p:txBody>
      </p:sp>
      <p:pic>
        <p:nvPicPr>
          <p:cNvPr id="221" name="Google Shape;221;p33"/>
          <p:cNvPicPr preferRelativeResize="0"/>
          <p:nvPr/>
        </p:nvPicPr>
        <p:blipFill rotWithShape="1">
          <a:blip r:embed="rId7">
            <a:alphaModFix/>
          </a:blip>
          <a:srcRect/>
          <a:stretch/>
        </p:blipFill>
        <p:spPr>
          <a:xfrm>
            <a:off x="3409950" y="5219700"/>
            <a:ext cx="2324100" cy="409575"/>
          </a:xfrm>
          <a:prstGeom prst="rect">
            <a:avLst/>
          </a:prstGeom>
          <a:noFill/>
          <a:ln>
            <a:noFill/>
          </a:ln>
        </p:spPr>
      </p:pic>
      <p:pic>
        <p:nvPicPr>
          <p:cNvPr id="222" name="Google Shape;222;p33"/>
          <p:cNvPicPr preferRelativeResize="0"/>
          <p:nvPr/>
        </p:nvPicPr>
        <p:blipFill rotWithShape="1">
          <a:blip r:embed="rId8">
            <a:alphaModFix/>
          </a:blip>
          <a:srcRect/>
          <a:stretch/>
        </p:blipFill>
        <p:spPr>
          <a:xfrm>
            <a:off x="3851275" y="2533650"/>
            <a:ext cx="3429000" cy="485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5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500"/>
                                        <p:tgtEl>
                                          <p:spTgt spid="2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0">
                                            <p:txEl>
                                              <p:pRg st="0" end="0"/>
                                            </p:txEl>
                                          </p:spTgt>
                                        </p:tgtEl>
                                        <p:attrNameLst>
                                          <p:attrName>style.visibility</p:attrName>
                                        </p:attrNameLst>
                                      </p:cBhvr>
                                      <p:to>
                                        <p:strVal val="visible"/>
                                      </p:to>
                                    </p:set>
                                    <p:animEffect transition="in" filter="fade">
                                      <p:cBhvr>
                                        <p:cTn id="22" dur="500"/>
                                        <p:tgtEl>
                                          <p:spTgt spid="2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0">
                                            <p:txEl>
                                              <p:pRg st="1" end="1"/>
                                            </p:txEl>
                                          </p:spTgt>
                                        </p:tgtEl>
                                        <p:attrNameLst>
                                          <p:attrName>style.visibility</p:attrName>
                                        </p:attrNameLst>
                                      </p:cBhvr>
                                      <p:to>
                                        <p:strVal val="visible"/>
                                      </p:to>
                                    </p:set>
                                    <p:animEffect transition="in" filter="fade">
                                      <p:cBhvr>
                                        <p:cTn id="27" dur="500"/>
                                        <p:tgtEl>
                                          <p:spTgt spid="22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0">
                                            <p:txEl>
                                              <p:pRg st="2" end="2"/>
                                            </p:txEl>
                                          </p:spTgt>
                                        </p:tgtEl>
                                        <p:attrNameLst>
                                          <p:attrName>style.visibility</p:attrName>
                                        </p:attrNameLst>
                                      </p:cBhvr>
                                      <p:to>
                                        <p:strVal val="visible"/>
                                      </p:to>
                                    </p:set>
                                    <p:animEffect transition="in" filter="fade">
                                      <p:cBhvr>
                                        <p:cTn id="32" dur="500"/>
                                        <p:tgtEl>
                                          <p:spTgt spid="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p:nvPr/>
        </p:nvSpPr>
        <p:spPr>
          <a:xfrm>
            <a:off x="611187" y="515937"/>
            <a:ext cx="8137500" cy="3497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Поскольку хаотическое движение молекул мы заменили их упорядоченным движением вдоль трёх взаимно перпендикулярных направлений, то вдоль каждого из них движется         молекул, причем половина из них (т. е.         ) движется вдоль данного направления в одну сторону к выделенной площадке, другая половина – в противоположную. </a:t>
            </a:r>
            <a:endParaRPr/>
          </a:p>
        </p:txBody>
      </p:sp>
      <p:pic>
        <p:nvPicPr>
          <p:cNvPr id="228" name="Google Shape;228;p34"/>
          <p:cNvPicPr preferRelativeResize="0"/>
          <p:nvPr/>
        </p:nvPicPr>
        <p:blipFill rotWithShape="1">
          <a:blip r:embed="rId3">
            <a:alphaModFix/>
          </a:blip>
          <a:srcRect/>
          <a:stretch/>
        </p:blipFill>
        <p:spPr>
          <a:xfrm>
            <a:off x="4572012" y="2054925"/>
            <a:ext cx="628649" cy="419100"/>
          </a:xfrm>
          <a:prstGeom prst="rect">
            <a:avLst/>
          </a:prstGeom>
          <a:noFill/>
          <a:ln>
            <a:noFill/>
          </a:ln>
        </p:spPr>
      </p:pic>
      <p:pic>
        <p:nvPicPr>
          <p:cNvPr id="229" name="Google Shape;229;p34"/>
          <p:cNvPicPr preferRelativeResize="0"/>
          <p:nvPr/>
        </p:nvPicPr>
        <p:blipFill rotWithShape="1">
          <a:blip r:embed="rId4">
            <a:alphaModFix/>
          </a:blip>
          <a:srcRect/>
          <a:stretch/>
        </p:blipFill>
        <p:spPr>
          <a:xfrm>
            <a:off x="3989575" y="2545200"/>
            <a:ext cx="647699" cy="419099"/>
          </a:xfrm>
          <a:prstGeom prst="rect">
            <a:avLst/>
          </a:prstGeom>
          <a:noFill/>
          <a:ln>
            <a:noFill/>
          </a:ln>
        </p:spPr>
      </p:pic>
      <p:sp>
        <p:nvSpPr>
          <p:cNvPr id="230" name="Google Shape;230;p34"/>
          <p:cNvSpPr txBox="1"/>
          <p:nvPr/>
        </p:nvSpPr>
        <p:spPr>
          <a:xfrm>
            <a:off x="611187" y="4217987"/>
            <a:ext cx="8137525" cy="10826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Тогда число ударов молекул о площадку        будет равно:</a:t>
            </a:r>
            <a:endParaRPr/>
          </a:p>
        </p:txBody>
      </p:sp>
      <p:pic>
        <p:nvPicPr>
          <p:cNvPr id="231" name="Google Shape;231;p34"/>
          <p:cNvPicPr preferRelativeResize="0"/>
          <p:nvPr/>
        </p:nvPicPr>
        <p:blipFill rotWithShape="1">
          <a:blip r:embed="rId5">
            <a:alphaModFix/>
          </a:blip>
          <a:srcRect/>
          <a:stretch/>
        </p:blipFill>
        <p:spPr>
          <a:xfrm>
            <a:off x="7019925" y="4365625"/>
            <a:ext cx="457200" cy="314325"/>
          </a:xfrm>
          <a:prstGeom prst="rect">
            <a:avLst/>
          </a:prstGeom>
          <a:noFill/>
          <a:ln>
            <a:noFill/>
          </a:ln>
        </p:spPr>
      </p:pic>
      <p:pic>
        <p:nvPicPr>
          <p:cNvPr id="232" name="Google Shape;232;p34"/>
          <p:cNvPicPr preferRelativeResize="0"/>
          <p:nvPr/>
        </p:nvPicPr>
        <p:blipFill rotWithShape="1">
          <a:blip r:embed="rId6">
            <a:alphaModFix/>
          </a:blip>
          <a:srcRect/>
          <a:stretch/>
        </p:blipFill>
        <p:spPr>
          <a:xfrm>
            <a:off x="2120900" y="4747675"/>
            <a:ext cx="2451102" cy="838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5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fade">
                                      <p:cBhvr>
                                        <p:cTn id="1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p:nvPr/>
        </p:nvSpPr>
        <p:spPr>
          <a:xfrm>
            <a:off x="539750" y="476250"/>
            <a:ext cx="8353425" cy="207486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Поскольку каждая молекула при столкновении со стенкой изменяет свой импульс на величину            , то полное изменение         импульса всех молекул, столкнувшихся с площадкой       за время       , равно  </a:t>
            </a:r>
            <a:endParaRPr/>
          </a:p>
        </p:txBody>
      </p:sp>
      <p:pic>
        <p:nvPicPr>
          <p:cNvPr id="238" name="Google Shape;238;p35"/>
          <p:cNvPicPr preferRelativeResize="0"/>
          <p:nvPr/>
        </p:nvPicPr>
        <p:blipFill rotWithShape="1">
          <a:blip r:embed="rId3">
            <a:alphaModFix/>
          </a:blip>
          <a:srcRect/>
          <a:stretch/>
        </p:blipFill>
        <p:spPr>
          <a:xfrm>
            <a:off x="7524750" y="1054100"/>
            <a:ext cx="866775" cy="428625"/>
          </a:xfrm>
          <a:prstGeom prst="rect">
            <a:avLst/>
          </a:prstGeom>
          <a:noFill/>
          <a:ln>
            <a:noFill/>
          </a:ln>
        </p:spPr>
      </p:pic>
      <p:pic>
        <p:nvPicPr>
          <p:cNvPr id="239" name="Google Shape;239;p35"/>
          <p:cNvPicPr preferRelativeResize="0"/>
          <p:nvPr/>
        </p:nvPicPr>
        <p:blipFill rotWithShape="1">
          <a:blip r:embed="rId4">
            <a:alphaModFix/>
          </a:blip>
          <a:srcRect/>
          <a:stretch/>
        </p:blipFill>
        <p:spPr>
          <a:xfrm>
            <a:off x="3995737" y="1557337"/>
            <a:ext cx="504825" cy="304800"/>
          </a:xfrm>
          <a:prstGeom prst="rect">
            <a:avLst/>
          </a:prstGeom>
          <a:noFill/>
          <a:ln>
            <a:noFill/>
          </a:ln>
        </p:spPr>
      </p:pic>
      <p:pic>
        <p:nvPicPr>
          <p:cNvPr id="240" name="Google Shape;240;p35"/>
          <p:cNvPicPr preferRelativeResize="0"/>
          <p:nvPr/>
        </p:nvPicPr>
        <p:blipFill rotWithShape="1">
          <a:blip r:embed="rId5">
            <a:alphaModFix/>
          </a:blip>
          <a:srcRect/>
          <a:stretch/>
        </p:blipFill>
        <p:spPr>
          <a:xfrm>
            <a:off x="5003800" y="2106612"/>
            <a:ext cx="523875" cy="314325"/>
          </a:xfrm>
          <a:prstGeom prst="rect">
            <a:avLst/>
          </a:prstGeom>
          <a:noFill/>
          <a:ln>
            <a:noFill/>
          </a:ln>
        </p:spPr>
      </p:pic>
      <p:pic>
        <p:nvPicPr>
          <p:cNvPr id="241" name="Google Shape;241;p35"/>
          <p:cNvPicPr preferRelativeResize="0"/>
          <p:nvPr/>
        </p:nvPicPr>
        <p:blipFill rotWithShape="1">
          <a:blip r:embed="rId6">
            <a:alphaModFix/>
          </a:blip>
          <a:srcRect/>
          <a:stretch/>
        </p:blipFill>
        <p:spPr>
          <a:xfrm>
            <a:off x="7042150" y="2133600"/>
            <a:ext cx="409575" cy="304800"/>
          </a:xfrm>
          <a:prstGeom prst="rect">
            <a:avLst/>
          </a:prstGeom>
          <a:noFill/>
          <a:ln>
            <a:noFill/>
          </a:ln>
        </p:spPr>
      </p:pic>
      <p:pic>
        <p:nvPicPr>
          <p:cNvPr id="242" name="Google Shape;242;p35"/>
          <p:cNvPicPr preferRelativeResize="0"/>
          <p:nvPr/>
        </p:nvPicPr>
        <p:blipFill rotWithShape="1">
          <a:blip r:embed="rId7">
            <a:alphaModFix/>
          </a:blip>
          <a:srcRect/>
          <a:stretch/>
        </p:blipFill>
        <p:spPr>
          <a:xfrm>
            <a:off x="1619250" y="2735262"/>
            <a:ext cx="6257925" cy="838200"/>
          </a:xfrm>
          <a:prstGeom prst="rect">
            <a:avLst/>
          </a:prstGeom>
          <a:noFill/>
          <a:ln>
            <a:noFill/>
          </a:ln>
        </p:spPr>
      </p:pic>
      <p:sp>
        <p:nvSpPr>
          <p:cNvPr id="243" name="Google Shape;243;p35"/>
          <p:cNvSpPr txBox="1"/>
          <p:nvPr/>
        </p:nvSpPr>
        <p:spPr>
          <a:xfrm>
            <a:off x="539750" y="3819525"/>
            <a:ext cx="8353500" cy="19974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По второму закону Ньютона это изменение импульса всех столкнувшихся со стенкой молекул происходит под действием импульса силы          со стороны стенки  на площадке        . </a:t>
            </a:r>
            <a:endParaRPr/>
          </a:p>
        </p:txBody>
      </p:sp>
      <p:pic>
        <p:nvPicPr>
          <p:cNvPr id="244" name="Google Shape;244;p35"/>
          <p:cNvPicPr preferRelativeResize="0"/>
          <p:nvPr/>
        </p:nvPicPr>
        <p:blipFill rotWithShape="1">
          <a:blip r:embed="rId8">
            <a:alphaModFix/>
          </a:blip>
          <a:srcRect/>
          <a:stretch/>
        </p:blipFill>
        <p:spPr>
          <a:xfrm>
            <a:off x="5335587" y="4941887"/>
            <a:ext cx="676275" cy="314325"/>
          </a:xfrm>
          <a:prstGeom prst="rect">
            <a:avLst/>
          </a:prstGeom>
          <a:noFill/>
          <a:ln>
            <a:noFill/>
          </a:ln>
        </p:spPr>
      </p:pic>
      <p:pic>
        <p:nvPicPr>
          <p:cNvPr id="245" name="Google Shape;245;p35"/>
          <p:cNvPicPr preferRelativeResize="0"/>
          <p:nvPr/>
        </p:nvPicPr>
        <p:blipFill rotWithShape="1">
          <a:blip r:embed="rId5">
            <a:alphaModFix/>
          </a:blip>
          <a:srcRect/>
          <a:stretch/>
        </p:blipFill>
        <p:spPr>
          <a:xfrm>
            <a:off x="3912000" y="5415600"/>
            <a:ext cx="523875" cy="31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gtEl>
                                        <p:attrNameLst>
                                          <p:attrName>style.visibility</p:attrName>
                                        </p:attrNameLst>
                                      </p:cBhvr>
                                      <p:to>
                                        <p:strVal val="visible"/>
                                      </p:to>
                                    </p:set>
                                    <p:animEffect transition="in" filter="fade">
                                      <p:cBhvr>
                                        <p:cTn id="12"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p:nvPr/>
        </p:nvSpPr>
        <p:spPr>
          <a:xfrm>
            <a:off x="323850" y="1943100"/>
            <a:ext cx="8496300" cy="245586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2400"/>
              <a:buFont typeface="Times New Roman"/>
              <a:buNone/>
            </a:pPr>
            <a:r>
              <a:rPr lang="en-US" sz="2400" b="0" i="0" u="none" strike="noStrike" cap="none" dirty="0" err="1">
                <a:solidFill>
                  <a:schemeClr val="dk1"/>
                </a:solidFill>
                <a:latin typeface="Times New Roman"/>
                <a:ea typeface="Times New Roman"/>
                <a:cs typeface="Times New Roman"/>
                <a:sym typeface="Times New Roman"/>
              </a:rPr>
              <a:t>Молекулярная</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физика</a:t>
            </a:r>
            <a:r>
              <a:rPr lang="en-US" sz="2400" b="0" i="0" u="none" strike="noStrike" cap="none" dirty="0">
                <a:solidFill>
                  <a:schemeClr val="dk1"/>
                </a:solidFill>
                <a:latin typeface="Times New Roman"/>
                <a:ea typeface="Times New Roman"/>
                <a:cs typeface="Times New Roman"/>
                <a:sym typeface="Times New Roman"/>
              </a:rPr>
              <a:t> и </a:t>
            </a:r>
            <a:r>
              <a:rPr lang="en-US" sz="2400" b="0" i="0" u="none" strike="noStrike" cap="none" dirty="0" err="1">
                <a:solidFill>
                  <a:schemeClr val="dk1"/>
                </a:solidFill>
                <a:latin typeface="Times New Roman"/>
                <a:ea typeface="Times New Roman"/>
                <a:cs typeface="Times New Roman"/>
                <a:sym typeface="Times New Roman"/>
              </a:rPr>
              <a:t>термодинамика</a:t>
            </a:r>
            <a:r>
              <a:rPr lang="en-US" sz="2400" b="0" i="0" u="none" strike="noStrike" cap="none" dirty="0">
                <a:solidFill>
                  <a:schemeClr val="dk1"/>
                </a:solidFill>
                <a:latin typeface="Times New Roman"/>
                <a:ea typeface="Times New Roman"/>
                <a:cs typeface="Times New Roman"/>
                <a:sym typeface="Times New Roman"/>
              </a:rPr>
              <a:t> – </a:t>
            </a:r>
            <a:r>
              <a:rPr lang="en-US" sz="2400" b="0" i="0" u="none" strike="noStrike" cap="none" dirty="0" err="1">
                <a:solidFill>
                  <a:schemeClr val="dk1"/>
                </a:solidFill>
                <a:latin typeface="Times New Roman"/>
                <a:ea typeface="Times New Roman"/>
                <a:cs typeface="Times New Roman"/>
                <a:sym typeface="Times New Roman"/>
              </a:rPr>
              <a:t>разделы</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физики</a:t>
            </a:r>
            <a:r>
              <a:rPr lang="en-US" sz="2400" b="0" i="0" u="none" strike="noStrike" cap="none" dirty="0">
                <a:solidFill>
                  <a:schemeClr val="dk1"/>
                </a:solidFill>
                <a:latin typeface="Times New Roman"/>
                <a:ea typeface="Times New Roman"/>
                <a:cs typeface="Times New Roman"/>
                <a:sym typeface="Times New Roman"/>
              </a:rPr>
              <a:t>, в </a:t>
            </a:r>
            <a:r>
              <a:rPr lang="en-US" sz="2400" b="0" i="0" u="none" strike="noStrike" cap="none" dirty="0" err="1">
                <a:solidFill>
                  <a:schemeClr val="dk1"/>
                </a:solidFill>
                <a:latin typeface="Times New Roman"/>
                <a:ea typeface="Times New Roman"/>
                <a:cs typeface="Times New Roman"/>
                <a:sym typeface="Times New Roman"/>
              </a:rPr>
              <a:t>которых</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изучаются</a:t>
            </a:r>
            <a:r>
              <a:rPr lang="en-US" sz="2400" b="0"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макроскопические</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процессы</a:t>
            </a:r>
            <a:r>
              <a:rPr lang="en-US" sz="2400" b="0" i="0" u="none" strike="noStrike" cap="none" dirty="0">
                <a:solidFill>
                  <a:schemeClr val="dk1"/>
                </a:solidFill>
                <a:latin typeface="Times New Roman"/>
                <a:ea typeface="Times New Roman"/>
                <a:cs typeface="Times New Roman"/>
                <a:sym typeface="Times New Roman"/>
              </a:rPr>
              <a:t> в </a:t>
            </a:r>
            <a:r>
              <a:rPr lang="en-US" sz="2400" b="0" i="0" u="none" strike="noStrike" cap="none" dirty="0" err="1">
                <a:solidFill>
                  <a:schemeClr val="dk1"/>
                </a:solidFill>
                <a:latin typeface="Times New Roman"/>
                <a:ea typeface="Times New Roman"/>
                <a:cs typeface="Times New Roman"/>
                <a:sym typeface="Times New Roman"/>
              </a:rPr>
              <a:t>телах</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связанные</a:t>
            </a:r>
            <a:r>
              <a:rPr lang="en-US" sz="2400" b="0" i="0" u="none" strike="noStrike" cap="none" dirty="0">
                <a:solidFill>
                  <a:schemeClr val="dk1"/>
                </a:solidFill>
                <a:latin typeface="Times New Roman"/>
                <a:ea typeface="Times New Roman"/>
                <a:cs typeface="Times New Roman"/>
                <a:sym typeface="Times New Roman"/>
              </a:rPr>
              <a:t> с </a:t>
            </a:r>
            <a:r>
              <a:rPr lang="en-US" sz="2400" b="0" i="0" u="none" strike="noStrike" cap="none" dirty="0" err="1">
                <a:solidFill>
                  <a:schemeClr val="dk1"/>
                </a:solidFill>
                <a:latin typeface="Times New Roman"/>
                <a:ea typeface="Times New Roman"/>
                <a:cs typeface="Times New Roman"/>
                <a:sym typeface="Times New Roman"/>
              </a:rPr>
              <a:t>огромным</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числом</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содержащихся</a:t>
            </a:r>
            <a:r>
              <a:rPr lang="en-US" sz="2400" b="0" i="0" u="none" strike="noStrike" cap="none" dirty="0">
                <a:solidFill>
                  <a:schemeClr val="dk1"/>
                </a:solidFill>
                <a:latin typeface="Times New Roman"/>
                <a:ea typeface="Times New Roman"/>
                <a:cs typeface="Times New Roman"/>
                <a:sym typeface="Times New Roman"/>
              </a:rPr>
              <a:t> в </a:t>
            </a:r>
            <a:r>
              <a:rPr lang="en-US" sz="2400" b="0" i="0" u="none" strike="noStrike" cap="none" dirty="0" err="1">
                <a:solidFill>
                  <a:schemeClr val="dk1"/>
                </a:solidFill>
                <a:latin typeface="Times New Roman"/>
                <a:ea typeface="Times New Roman"/>
                <a:cs typeface="Times New Roman"/>
                <a:sym typeface="Times New Roman"/>
              </a:rPr>
              <a:t>телах</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атомов</a:t>
            </a:r>
            <a:r>
              <a:rPr lang="en-US" sz="2400" b="0" i="0" u="none" strike="noStrike" cap="none" dirty="0">
                <a:solidFill>
                  <a:schemeClr val="dk1"/>
                </a:solidFill>
                <a:latin typeface="Times New Roman"/>
                <a:ea typeface="Times New Roman"/>
                <a:cs typeface="Times New Roman"/>
                <a:sym typeface="Times New Roman"/>
              </a:rPr>
              <a:t> и </a:t>
            </a:r>
            <a:r>
              <a:rPr lang="en-US" sz="2400" b="0" i="0" u="none" strike="noStrike" cap="none" dirty="0" err="1">
                <a:solidFill>
                  <a:schemeClr val="dk1"/>
                </a:solidFill>
                <a:latin typeface="Times New Roman"/>
                <a:ea typeface="Times New Roman"/>
                <a:cs typeface="Times New Roman"/>
                <a:sym typeface="Times New Roman"/>
              </a:rPr>
              <a:t>молекул</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Для</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исследования</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этих</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процессов</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применяют</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два</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качественно</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различных</a:t>
            </a:r>
            <a:r>
              <a:rPr lang="en-US" sz="2400" b="0" i="0" u="none" strike="noStrike" cap="none" dirty="0">
                <a:solidFill>
                  <a:schemeClr val="dk1"/>
                </a:solidFill>
                <a:latin typeface="Times New Roman"/>
                <a:ea typeface="Times New Roman"/>
                <a:cs typeface="Times New Roman"/>
                <a:sym typeface="Times New Roman"/>
              </a:rPr>
              <a:t> и </a:t>
            </a:r>
            <a:r>
              <a:rPr lang="en-US" sz="2400" b="0" i="0" u="none" strike="noStrike" cap="none" dirty="0" err="1">
                <a:solidFill>
                  <a:schemeClr val="dk1"/>
                </a:solidFill>
                <a:latin typeface="Times New Roman"/>
                <a:ea typeface="Times New Roman"/>
                <a:cs typeface="Times New Roman"/>
                <a:sym typeface="Times New Roman"/>
              </a:rPr>
              <a:t>взаимно</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дополняющих</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друг</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друга</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метода</a:t>
            </a:r>
            <a:r>
              <a:rPr lang="en-US" sz="2400" b="0"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статистический</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молекулярно-кинетический</a:t>
            </a:r>
            <a:r>
              <a:rPr lang="en-US" sz="2400" b="1" i="0" u="none" strike="noStrike" cap="none" dirty="0">
                <a:solidFill>
                  <a:schemeClr val="dk1"/>
                </a:solidFill>
                <a:latin typeface="Times New Roman"/>
                <a:ea typeface="Times New Roman"/>
                <a:cs typeface="Times New Roman"/>
                <a:sym typeface="Times New Roman"/>
              </a:rPr>
              <a:t>)</a:t>
            </a:r>
            <a:r>
              <a:rPr lang="en-US" sz="2400" b="0" i="0" u="none" strike="noStrike" cap="none" dirty="0">
                <a:solidFill>
                  <a:schemeClr val="dk1"/>
                </a:solidFill>
                <a:latin typeface="Times New Roman"/>
                <a:ea typeface="Times New Roman"/>
                <a:cs typeface="Times New Roman"/>
                <a:sym typeface="Times New Roman"/>
              </a:rPr>
              <a:t> и </a:t>
            </a:r>
            <a:r>
              <a:rPr lang="en-US" sz="2400" b="1" i="0" u="none" strike="noStrike" cap="none" dirty="0" err="1">
                <a:solidFill>
                  <a:schemeClr val="dk1"/>
                </a:solidFill>
                <a:latin typeface="Times New Roman"/>
                <a:ea typeface="Times New Roman"/>
                <a:cs typeface="Times New Roman"/>
                <a:sym typeface="Times New Roman"/>
              </a:rPr>
              <a:t>термодинамический</a:t>
            </a:r>
            <a:r>
              <a:rPr lang="en-US" sz="2400" b="1" i="0" u="none" strike="noStrike" cap="none" dirty="0">
                <a:solidFill>
                  <a:schemeClr val="dk1"/>
                </a:solidFill>
                <a:latin typeface="Times New Roman"/>
                <a:ea typeface="Times New Roman"/>
                <a:cs typeface="Times New Roman"/>
                <a:sym typeface="Times New Roman"/>
              </a:rPr>
              <a:t>.</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Первый</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лежит</a:t>
            </a:r>
            <a:r>
              <a:rPr lang="en-US" sz="2400" b="0" i="0" u="none" strike="noStrike" cap="none" dirty="0">
                <a:solidFill>
                  <a:schemeClr val="dk1"/>
                </a:solidFill>
                <a:latin typeface="Times New Roman"/>
                <a:ea typeface="Times New Roman"/>
                <a:cs typeface="Times New Roman"/>
                <a:sym typeface="Times New Roman"/>
              </a:rPr>
              <a:t> в </a:t>
            </a:r>
            <a:r>
              <a:rPr lang="en-US" sz="2400" b="0" i="0" u="none" strike="noStrike" cap="none" dirty="0" err="1">
                <a:solidFill>
                  <a:schemeClr val="dk1"/>
                </a:solidFill>
                <a:latin typeface="Times New Roman"/>
                <a:ea typeface="Times New Roman"/>
                <a:cs typeface="Times New Roman"/>
                <a:sym typeface="Times New Roman"/>
              </a:rPr>
              <a:t>основе</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молекулярной</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физики</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второй</a:t>
            </a:r>
            <a:r>
              <a:rPr lang="en-US" sz="2400" b="0" i="0" u="none" strike="noStrike" cap="none" dirty="0">
                <a:solidFill>
                  <a:schemeClr val="dk1"/>
                </a:solidFill>
                <a:latin typeface="Times New Roman"/>
                <a:ea typeface="Times New Roman"/>
                <a:cs typeface="Times New Roman"/>
                <a:sym typeface="Times New Roman"/>
              </a:rPr>
              <a:t> – </a:t>
            </a:r>
            <a:r>
              <a:rPr lang="en-US" sz="2400" b="0" i="0" u="none" strike="noStrike" cap="none" dirty="0" err="1">
                <a:solidFill>
                  <a:schemeClr val="dk1"/>
                </a:solidFill>
                <a:latin typeface="Times New Roman"/>
                <a:ea typeface="Times New Roman"/>
                <a:cs typeface="Times New Roman"/>
                <a:sym typeface="Times New Roman"/>
              </a:rPr>
              <a:t>термодинамики</a:t>
            </a:r>
            <a:r>
              <a:rPr lang="en-US" sz="2400" b="0" i="0" u="none" strike="noStrike" cap="none" dirty="0">
                <a:solidFill>
                  <a:schemeClr val="dk1"/>
                </a:solidFill>
                <a:latin typeface="Times New Roman"/>
                <a:ea typeface="Times New Roman"/>
                <a:cs typeface="Times New Roman"/>
                <a:sym typeface="Times New Roman"/>
              </a:rPr>
              <a:t>. </a:t>
            </a:r>
            <a:endParaRPr dirty="0"/>
          </a:p>
        </p:txBody>
      </p:sp>
      <p:sp>
        <p:nvSpPr>
          <p:cNvPr id="3" name="Прямоугольник 2"/>
          <p:cNvSpPr/>
          <p:nvPr/>
        </p:nvSpPr>
        <p:spPr>
          <a:xfrm>
            <a:off x="878774" y="688769"/>
            <a:ext cx="6733309" cy="738664"/>
          </a:xfrm>
          <a:prstGeom prst="rect">
            <a:avLst/>
          </a:prstGeom>
        </p:spPr>
        <p:txBody>
          <a:bodyPr wrap="square">
            <a:spAutoFit/>
          </a:bodyPr>
          <a:lstStyle/>
          <a:p>
            <a:pPr lvl="0" algn="ctr">
              <a:lnSpc>
                <a:spcPct val="150000"/>
              </a:lnSpc>
              <a:buClr>
                <a:schemeClr val="dk1"/>
              </a:buClr>
              <a:buSzPts val="2800"/>
            </a:pPr>
            <a:r>
              <a:rPr lang="ru-RU" sz="2800" dirty="0" smtClean="0">
                <a:solidFill>
                  <a:schemeClr val="dk1"/>
                </a:solidFill>
                <a:latin typeface="Times New Roman"/>
                <a:ea typeface="Times New Roman"/>
                <a:cs typeface="Times New Roman"/>
                <a:sym typeface="Times New Roman"/>
              </a:rPr>
              <a:t>Лекционные экспонаты</a:t>
            </a:r>
            <a:endParaRPr lang="ru-RU" sz="2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p:nvPr/>
        </p:nvSpPr>
        <p:spPr>
          <a:xfrm>
            <a:off x="539750" y="354012"/>
            <a:ext cx="8280400" cy="170656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Но по третьему закону Ньютона такая же по модулю сила действует на эту площадку со стороны молекул.</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Поэтому давление  газа: </a:t>
            </a:r>
            <a:endParaRPr/>
          </a:p>
        </p:txBody>
      </p:sp>
      <p:sp>
        <p:nvSpPr>
          <p:cNvPr id="251" name="Google Shape;251;p36"/>
          <p:cNvSpPr txBox="1"/>
          <p:nvPr/>
        </p:nvSpPr>
        <p:spPr>
          <a:xfrm>
            <a:off x="539750" y="2979737"/>
            <a:ext cx="8280400" cy="1385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При выводе этой  формулы  мы предположили, что скорости всех </a:t>
            </a:r>
            <a:r>
              <a:rPr lang="en-US" sz="2800" b="0" i="1" u="none">
                <a:solidFill>
                  <a:schemeClr val="dk1"/>
                </a:solidFill>
                <a:latin typeface="Times New Roman"/>
                <a:ea typeface="Times New Roman"/>
                <a:cs typeface="Times New Roman"/>
                <a:sym typeface="Times New Roman"/>
              </a:rPr>
              <a:t>N</a:t>
            </a:r>
            <a:r>
              <a:rPr lang="en-US" sz="2800" b="0" i="0" u="none">
                <a:solidFill>
                  <a:schemeClr val="dk1"/>
                </a:solidFill>
                <a:latin typeface="Times New Roman"/>
                <a:ea typeface="Times New Roman"/>
                <a:cs typeface="Times New Roman"/>
                <a:sym typeface="Times New Roman"/>
              </a:rPr>
              <a:t> молекул одинаковы. На самом деле молекулы имеют разные скорости. </a:t>
            </a:r>
            <a:endParaRPr/>
          </a:p>
        </p:txBody>
      </p:sp>
      <p:sp>
        <p:nvSpPr>
          <p:cNvPr id="252" name="Google Shape;252;p36"/>
          <p:cNvSpPr txBox="1"/>
          <p:nvPr/>
        </p:nvSpPr>
        <p:spPr>
          <a:xfrm>
            <a:off x="539750" y="4451350"/>
            <a:ext cx="8424862" cy="20732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Поэтому в эту  формулу  необходимо  ввести такую скорость, которая бы характеризовала скорости всех </a:t>
            </a:r>
            <a:r>
              <a:rPr lang="en-US" sz="2800" b="0" i="1" u="none">
                <a:solidFill>
                  <a:schemeClr val="dk1"/>
                </a:solidFill>
                <a:latin typeface="Times New Roman"/>
                <a:ea typeface="Times New Roman"/>
                <a:cs typeface="Times New Roman"/>
                <a:sym typeface="Times New Roman"/>
              </a:rPr>
              <a:t>N</a:t>
            </a:r>
            <a:r>
              <a:rPr lang="en-US" sz="2800" b="0" i="0" u="none">
                <a:solidFill>
                  <a:schemeClr val="dk1"/>
                </a:solidFill>
                <a:latin typeface="Times New Roman"/>
                <a:ea typeface="Times New Roman"/>
                <a:cs typeface="Times New Roman"/>
                <a:sym typeface="Times New Roman"/>
              </a:rPr>
              <a:t> молекул и имела  бы,  поэтому,  статистический смысл.</a:t>
            </a:r>
            <a:endParaRPr/>
          </a:p>
        </p:txBody>
      </p:sp>
      <p:pic>
        <p:nvPicPr>
          <p:cNvPr id="253" name="Google Shape;253;p36"/>
          <p:cNvPicPr preferRelativeResize="0"/>
          <p:nvPr/>
        </p:nvPicPr>
        <p:blipFill rotWithShape="1">
          <a:blip r:embed="rId3">
            <a:alphaModFix/>
          </a:blip>
          <a:srcRect/>
          <a:stretch/>
        </p:blipFill>
        <p:spPr>
          <a:xfrm>
            <a:off x="2124075" y="2060575"/>
            <a:ext cx="4562475"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xEl>
                                              <p:pRg st="1" end="1"/>
                                            </p:txEl>
                                          </p:spTgt>
                                        </p:tgtEl>
                                        <p:attrNameLst>
                                          <p:attrName>style.visibility</p:attrName>
                                        </p:attrNameLst>
                                      </p:cBhvr>
                                      <p:to>
                                        <p:strVal val="visible"/>
                                      </p:to>
                                    </p:set>
                                    <p:animEffect transition="in" filter="fade">
                                      <p:cBhvr>
                                        <p:cTn id="12" dur="500"/>
                                        <p:tgtEl>
                                          <p:spTgt spid="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500"/>
                                        <p:tgtEl>
                                          <p:spTgt spid="2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2"/>
                                        </p:tgtEl>
                                        <p:attrNameLst>
                                          <p:attrName>style.visibility</p:attrName>
                                        </p:attrNameLst>
                                      </p:cBhvr>
                                      <p:to>
                                        <p:strVal val="visible"/>
                                      </p:to>
                                    </p:set>
                                    <p:animEffect transition="in" filter="fade">
                                      <p:cBhvr>
                                        <p:cTn id="22"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0" name="Google Shape;260;p37"/>
          <p:cNvSpPr txBox="1"/>
          <p:nvPr/>
        </p:nvSpPr>
        <p:spPr>
          <a:xfrm>
            <a:off x="611187" y="603250"/>
            <a:ext cx="8137525"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Такая скорость называется </a:t>
            </a:r>
            <a:r>
              <a:rPr lang="en-US" sz="2800" b="1" i="1" u="none">
                <a:solidFill>
                  <a:srgbClr val="0070C0"/>
                </a:solidFill>
                <a:latin typeface="Times New Roman"/>
                <a:ea typeface="Times New Roman"/>
                <a:cs typeface="Times New Roman"/>
                <a:sym typeface="Times New Roman"/>
              </a:rPr>
              <a:t>средняя квадратичная скорость:</a:t>
            </a:r>
            <a:endParaRPr/>
          </a:p>
        </p:txBody>
      </p:sp>
      <p:sp>
        <p:nvSpPr>
          <p:cNvPr id="261" name="Google Shape;261;p37"/>
          <p:cNvSpPr/>
          <p:nvPr/>
        </p:nvSpPr>
        <p:spPr>
          <a:xfrm>
            <a:off x="611560" y="3450058"/>
            <a:ext cx="8136904" cy="183537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 Тогда </a:t>
            </a:r>
            <a:r>
              <a:rPr lang="en-US" sz="2800" b="1" i="1" u="none" strike="noStrike" cap="none">
                <a:solidFill>
                  <a:srgbClr val="0070C0"/>
                </a:solidFill>
                <a:latin typeface="Times New Roman"/>
                <a:ea typeface="Times New Roman"/>
                <a:cs typeface="Times New Roman"/>
                <a:sym typeface="Times New Roman"/>
              </a:rPr>
              <a:t>основное уравнение МКТ</a:t>
            </a:r>
            <a:r>
              <a:rPr lang="en-US" sz="2800" b="0" i="0" u="none" strike="noStrike" cap="none">
                <a:solidFill>
                  <a:srgbClr val="0070C0"/>
                </a:solidFill>
                <a:latin typeface="Times New Roman"/>
                <a:ea typeface="Times New Roman"/>
                <a:cs typeface="Times New Roman"/>
                <a:sym typeface="Times New Roman"/>
              </a:rPr>
              <a:t>  </a:t>
            </a:r>
            <a:r>
              <a:rPr lang="en-US" sz="2800" b="0" i="0" u="none" strike="noStrike" cap="none">
                <a:solidFill>
                  <a:schemeClr val="dk1"/>
                </a:solidFill>
                <a:latin typeface="Times New Roman"/>
                <a:ea typeface="Times New Roman"/>
                <a:cs typeface="Times New Roman"/>
                <a:sym typeface="Times New Roman"/>
              </a:rPr>
              <a:t>примет</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ный вид:</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                   </a:t>
            </a:r>
            <a:r>
              <a:rPr lang="en-US" sz="2800" b="0" i="0" u="none" strike="noStrike" cap="none">
                <a:solidFill>
                  <a:schemeClr val="dk1"/>
                </a:solidFill>
                <a:highlight>
                  <a:srgbClr val="FFFF00"/>
                </a:highlight>
                <a:latin typeface="Times New Roman"/>
                <a:ea typeface="Times New Roman"/>
                <a:cs typeface="Times New Roman"/>
                <a:sym typeface="Times New Roman"/>
              </a:rPr>
              <a:t> </a:t>
            </a:r>
            <a:endParaRPr sz="1800" b="0" i="0" u="none" strike="noStrike" cap="none">
              <a:solidFill>
                <a:schemeClr val="dk1"/>
              </a:solidFill>
              <a:latin typeface="Calibri"/>
              <a:ea typeface="Calibri"/>
              <a:cs typeface="Calibri"/>
              <a:sym typeface="Calibri"/>
            </a:endParaRPr>
          </a:p>
        </p:txBody>
      </p:sp>
      <p:sp>
        <p:nvSpPr>
          <p:cNvPr id="262" name="Google Shape;262;p37"/>
          <p:cNvSpPr txBox="1"/>
          <p:nvPr/>
        </p:nvSpPr>
        <p:spPr>
          <a:xfrm>
            <a:off x="7019925" y="3481387"/>
            <a:ext cx="242093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окончатель-</a:t>
            </a:r>
            <a:endParaRPr/>
          </a:p>
        </p:txBody>
      </p:sp>
      <p:pic>
        <p:nvPicPr>
          <p:cNvPr id="263" name="Google Shape;263;p37"/>
          <p:cNvPicPr preferRelativeResize="0"/>
          <p:nvPr/>
        </p:nvPicPr>
        <p:blipFill rotWithShape="1">
          <a:blip r:embed="rId3">
            <a:alphaModFix/>
          </a:blip>
          <a:srcRect/>
          <a:stretch/>
        </p:blipFill>
        <p:spPr>
          <a:xfrm>
            <a:off x="1974355" y="2002290"/>
            <a:ext cx="5791200" cy="1057275"/>
          </a:xfrm>
          <a:prstGeom prst="rect">
            <a:avLst/>
          </a:prstGeom>
          <a:noFill/>
          <a:ln>
            <a:noFill/>
          </a:ln>
        </p:spPr>
      </p:pic>
      <p:pic>
        <p:nvPicPr>
          <p:cNvPr id="264" name="Google Shape;264;p37"/>
          <p:cNvPicPr preferRelativeResize="0"/>
          <p:nvPr/>
        </p:nvPicPr>
        <p:blipFill rotWithShape="1">
          <a:blip r:embed="rId4">
            <a:alphaModFix/>
          </a:blip>
          <a:srcRect/>
          <a:stretch/>
        </p:blipFill>
        <p:spPr>
          <a:xfrm>
            <a:off x="2911455" y="5048704"/>
            <a:ext cx="2743200"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txBox="1"/>
          <p:nvPr/>
        </p:nvSpPr>
        <p:spPr>
          <a:xfrm>
            <a:off x="611187" y="474662"/>
            <a:ext cx="8353500" cy="4138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Выведем ряд следствий из этого уравнения.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1000"/>
              </a:spcBef>
              <a:spcAft>
                <a:spcPts val="0"/>
              </a:spcAft>
              <a:buClr>
                <a:schemeClr val="dk1"/>
              </a:buClr>
              <a:buSzPts val="2800"/>
              <a:buFont typeface="Arial"/>
              <a:buNone/>
            </a:pPr>
            <a:endParaRPr sz="2800" b="0" i="0" u="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800"/>
              <a:buFont typeface="Arial"/>
              <a:buNone/>
            </a:pPr>
            <a:endParaRPr sz="2800" b="0" i="0" u="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a:t>
            </a:r>
            <a:r>
              <a:rPr lang="en-US" sz="2800" b="0" i="1" u="none">
                <a:solidFill>
                  <a:schemeClr val="dk1"/>
                </a:solidFill>
                <a:latin typeface="Times New Roman"/>
                <a:ea typeface="Times New Roman"/>
                <a:cs typeface="Times New Roman"/>
                <a:sym typeface="Times New Roman"/>
              </a:rPr>
              <a:t>Е</a:t>
            </a:r>
            <a:r>
              <a:rPr lang="en-US" sz="2800" b="0" i="0" u="none">
                <a:solidFill>
                  <a:schemeClr val="dk1"/>
                </a:solidFill>
                <a:latin typeface="Times New Roman"/>
                <a:ea typeface="Times New Roman"/>
                <a:cs typeface="Times New Roman"/>
                <a:sym typeface="Times New Roman"/>
              </a:rPr>
              <a:t> – суммарная кинетическая энергия поступательного движения всех  </a:t>
            </a:r>
            <a:r>
              <a:rPr lang="en-US" sz="2800" b="0" i="1" u="none">
                <a:solidFill>
                  <a:schemeClr val="dk1"/>
                </a:solidFill>
                <a:latin typeface="Times New Roman"/>
                <a:ea typeface="Times New Roman"/>
                <a:cs typeface="Times New Roman"/>
                <a:sym typeface="Times New Roman"/>
              </a:rPr>
              <a:t>N</a:t>
            </a:r>
            <a:r>
              <a:rPr lang="en-US" sz="2800" b="0" i="0" u="none">
                <a:solidFill>
                  <a:schemeClr val="dk1"/>
                </a:solidFill>
                <a:latin typeface="Times New Roman"/>
                <a:ea typeface="Times New Roman"/>
                <a:cs typeface="Times New Roman"/>
                <a:sym typeface="Times New Roman"/>
              </a:rPr>
              <a:t>  молекул газа.</a:t>
            </a:r>
            <a:endParaRPr/>
          </a:p>
        </p:txBody>
      </p:sp>
      <p:sp>
        <p:nvSpPr>
          <p:cNvPr id="270" name="Google Shape;270;p38"/>
          <p:cNvSpPr txBox="1"/>
          <p:nvPr/>
        </p:nvSpPr>
        <p:spPr>
          <a:xfrm>
            <a:off x="611187" y="4892675"/>
            <a:ext cx="5487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p:txBody>
      </p:sp>
      <p:pic>
        <p:nvPicPr>
          <p:cNvPr id="271" name="Google Shape;271;p38"/>
          <p:cNvPicPr preferRelativeResize="0"/>
          <p:nvPr/>
        </p:nvPicPr>
        <p:blipFill rotWithShape="1">
          <a:blip r:embed="rId3">
            <a:alphaModFix/>
          </a:blip>
          <a:srcRect/>
          <a:stretch/>
        </p:blipFill>
        <p:spPr>
          <a:xfrm>
            <a:off x="1835150" y="1273175"/>
            <a:ext cx="5305425" cy="962025"/>
          </a:xfrm>
          <a:prstGeom prst="rect">
            <a:avLst/>
          </a:prstGeom>
          <a:noFill/>
          <a:ln>
            <a:noFill/>
          </a:ln>
        </p:spPr>
      </p:pic>
      <p:pic>
        <p:nvPicPr>
          <p:cNvPr id="272" name="Google Shape;272;p38"/>
          <p:cNvPicPr preferRelativeResize="0"/>
          <p:nvPr/>
        </p:nvPicPr>
        <p:blipFill rotWithShape="1">
          <a:blip r:embed="rId4">
            <a:alphaModFix/>
          </a:blip>
          <a:srcRect/>
          <a:stretch/>
        </p:blipFill>
        <p:spPr>
          <a:xfrm>
            <a:off x="2266950" y="2420937"/>
            <a:ext cx="4143375" cy="962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5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5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fade">
                                      <p:cBhvr>
                                        <p:cTn id="17" dur="5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fade">
                                      <p:cBhvr>
                                        <p:cTn id="22" dur="500"/>
                                        <p:tgtEl>
                                          <p:spTgt spid="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
                                            <p:txEl>
                                              <p:pRg st="4" end="4"/>
                                            </p:txEl>
                                          </p:spTgt>
                                        </p:tgtEl>
                                        <p:attrNameLst>
                                          <p:attrName>style.visibility</p:attrName>
                                        </p:attrNameLst>
                                      </p:cBhvr>
                                      <p:to>
                                        <p:strVal val="visible"/>
                                      </p:to>
                                    </p:set>
                                    <p:animEffect transition="in" filter="fade">
                                      <p:cBhvr>
                                        <p:cTn id="27" dur="500"/>
                                        <p:tgtEl>
                                          <p:spTgt spid="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9">
                                            <p:txEl>
                                              <p:pRg st="5" end="5"/>
                                            </p:txEl>
                                          </p:spTgt>
                                        </p:tgtEl>
                                        <p:attrNameLst>
                                          <p:attrName>style.visibility</p:attrName>
                                        </p:attrNameLst>
                                      </p:cBhvr>
                                      <p:to>
                                        <p:strVal val="visible"/>
                                      </p:to>
                                    </p:set>
                                    <p:animEffect transition="in" filter="fade">
                                      <p:cBhvr>
                                        <p:cTn id="32" dur="500"/>
                                        <p:tgtEl>
                                          <p:spTgt spid="2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0"/>
                                        </p:tgtEl>
                                        <p:attrNameLst>
                                          <p:attrName>style.visibility</p:attrName>
                                        </p:attrNameLst>
                                      </p:cBhvr>
                                      <p:to>
                                        <p:strVal val="visible"/>
                                      </p:to>
                                    </p:set>
                                    <p:animEffect transition="in" filter="fade">
                                      <p:cBhvr>
                                        <p:cTn id="37"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p:nvPr/>
        </p:nvSpPr>
        <p:spPr>
          <a:xfrm>
            <a:off x="1092175" y="698575"/>
            <a:ext cx="73599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Выведем формулу для            :</a:t>
            </a:r>
            <a:endParaRPr/>
          </a:p>
        </p:txBody>
      </p:sp>
      <p:pic>
        <p:nvPicPr>
          <p:cNvPr id="278" name="Google Shape;278;p39"/>
          <p:cNvPicPr preferRelativeResize="0"/>
          <p:nvPr/>
        </p:nvPicPr>
        <p:blipFill rotWithShape="1">
          <a:blip r:embed="rId3">
            <a:alphaModFix/>
          </a:blip>
          <a:srcRect/>
          <a:stretch/>
        </p:blipFill>
        <p:spPr>
          <a:xfrm>
            <a:off x="6079550" y="763487"/>
            <a:ext cx="762000" cy="485775"/>
          </a:xfrm>
          <a:prstGeom prst="rect">
            <a:avLst/>
          </a:prstGeom>
          <a:noFill/>
          <a:ln>
            <a:noFill/>
          </a:ln>
        </p:spPr>
      </p:pic>
      <p:pic>
        <p:nvPicPr>
          <p:cNvPr id="281" name="Google Shape;281;p39"/>
          <p:cNvPicPr preferRelativeResize="0"/>
          <p:nvPr/>
        </p:nvPicPr>
        <p:blipFill rotWithShape="1">
          <a:blip r:embed="rId4">
            <a:alphaModFix/>
          </a:blip>
          <a:srcRect/>
          <a:stretch/>
        </p:blipFill>
        <p:spPr>
          <a:xfrm>
            <a:off x="1905812" y="2962209"/>
            <a:ext cx="4991100" cy="838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40"/>
          <p:cNvSpPr txBox="1"/>
          <p:nvPr/>
        </p:nvSpPr>
        <p:spPr>
          <a:xfrm>
            <a:off x="504025" y="350262"/>
            <a:ext cx="83517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Для одного моля газа уравнение состояния примет вид:</a:t>
            </a:r>
            <a:endParaRPr/>
          </a:p>
        </p:txBody>
      </p:sp>
      <p:sp>
        <p:nvSpPr>
          <p:cNvPr id="288" name="Google Shape;288;p40"/>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9" name="Google Shape;289;p40"/>
          <p:cNvSpPr txBox="1"/>
          <p:nvPr/>
        </p:nvSpPr>
        <p:spPr>
          <a:xfrm>
            <a:off x="621037" y="2837475"/>
            <a:ext cx="1359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Откуда </a:t>
            </a:r>
            <a:endParaRPr/>
          </a:p>
        </p:txBody>
      </p:sp>
      <p:sp>
        <p:nvSpPr>
          <p:cNvPr id="290" name="Google Shape;290;p40"/>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91" name="Google Shape;291;p40"/>
          <p:cNvPicPr preferRelativeResize="0"/>
          <p:nvPr/>
        </p:nvPicPr>
        <p:blipFill rotWithShape="1">
          <a:blip r:embed="rId3">
            <a:alphaModFix/>
          </a:blip>
          <a:srcRect/>
          <a:stretch/>
        </p:blipFill>
        <p:spPr>
          <a:xfrm>
            <a:off x="2403137" y="1304550"/>
            <a:ext cx="3752850" cy="838200"/>
          </a:xfrm>
          <a:prstGeom prst="rect">
            <a:avLst/>
          </a:prstGeom>
          <a:noFill/>
          <a:ln>
            <a:noFill/>
          </a:ln>
        </p:spPr>
      </p:pic>
      <p:pic>
        <p:nvPicPr>
          <p:cNvPr id="292" name="Google Shape;292;p40"/>
          <p:cNvPicPr preferRelativeResize="0"/>
          <p:nvPr/>
        </p:nvPicPr>
        <p:blipFill rotWithShape="1">
          <a:blip r:embed="rId4">
            <a:alphaModFix/>
          </a:blip>
          <a:srcRect/>
          <a:stretch/>
        </p:blipFill>
        <p:spPr>
          <a:xfrm>
            <a:off x="1885023" y="3969570"/>
            <a:ext cx="5334000" cy="1047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Effect transition="in" filter="fade">
                                      <p:cBhvr>
                                        <p:cTn id="12"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41"/>
          <p:cNvSpPr txBox="1"/>
          <p:nvPr/>
        </p:nvSpPr>
        <p:spPr>
          <a:xfrm>
            <a:off x="611187" y="404812"/>
            <a:ext cx="8208962"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Средняя кинетическая энергия поступательного движения одной молекулы</a:t>
            </a:r>
            <a:endParaRPr/>
          </a:p>
        </p:txBody>
      </p:sp>
      <p:sp>
        <p:nvSpPr>
          <p:cNvPr id="299" name="Google Shape;299;p41"/>
          <p:cNvSpPr txBox="1"/>
          <p:nvPr/>
        </p:nvSpPr>
        <p:spPr>
          <a:xfrm>
            <a:off x="539750" y="2892425"/>
            <a:ext cx="8353500" cy="3497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Полученная формула раскрывает молекулярно-кинетический смысл температуры:</a:t>
            </a:r>
            <a:endParaRPr/>
          </a:p>
          <a:p>
            <a:pPr marL="0" marR="0" lvl="0" indent="0" algn="l" rtl="0">
              <a:lnSpc>
                <a:spcPct val="115000"/>
              </a:lnSpc>
              <a:spcBef>
                <a:spcPts val="0"/>
              </a:spcBef>
              <a:spcAft>
                <a:spcPts val="0"/>
              </a:spcAft>
              <a:buClr>
                <a:srgbClr val="0070C0"/>
              </a:buClr>
              <a:buSzPts val="2800"/>
              <a:buFont typeface="Times New Roman"/>
              <a:buNone/>
            </a:pPr>
            <a:r>
              <a:rPr lang="en-US" sz="2800" b="1" i="1" u="none">
                <a:solidFill>
                  <a:srgbClr val="0070C0"/>
                </a:solidFill>
                <a:latin typeface="Times New Roman"/>
                <a:ea typeface="Times New Roman"/>
                <a:cs typeface="Times New Roman"/>
                <a:sym typeface="Times New Roman"/>
              </a:rPr>
              <a:t>термодинамическая температура Т есть величина, пропорциональная средней энергии теплового движения молекул</a:t>
            </a:r>
            <a:r>
              <a:rPr lang="en-US" sz="2800" b="1" i="1" u="none">
                <a:solidFill>
                  <a:srgbClr val="00B0F0"/>
                </a:solidFill>
                <a:latin typeface="Times New Roman"/>
                <a:ea typeface="Times New Roman"/>
                <a:cs typeface="Times New Roman"/>
                <a:sym typeface="Times New Roman"/>
              </a:rPr>
              <a:t>.</a:t>
            </a:r>
            <a:endParaRPr sz="2800" b="0" i="0" u="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 </a:t>
            </a:r>
            <a:r>
              <a:rPr lang="en-US" sz="2800" b="0" i="0" u="none">
                <a:solidFill>
                  <a:schemeClr val="dk1"/>
                </a:solidFill>
                <a:latin typeface="Times New Roman"/>
                <a:ea typeface="Times New Roman"/>
                <a:cs typeface="Times New Roman"/>
                <a:sym typeface="Times New Roman"/>
              </a:rPr>
              <a:t>Отметим, что средняя энергия поступательного движения молекул не зависит от их массы!</a:t>
            </a:r>
            <a:endParaRPr/>
          </a:p>
        </p:txBody>
      </p:sp>
      <p:pic>
        <p:nvPicPr>
          <p:cNvPr id="300" name="Google Shape;300;p41"/>
          <p:cNvPicPr preferRelativeResize="0"/>
          <p:nvPr/>
        </p:nvPicPr>
        <p:blipFill rotWithShape="1">
          <a:blip r:embed="rId3">
            <a:alphaModFix/>
          </a:blip>
          <a:srcRect/>
          <a:stretch/>
        </p:blipFill>
        <p:spPr>
          <a:xfrm>
            <a:off x="1162545" y="1841582"/>
            <a:ext cx="6437312" cy="1057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9">
                                            <p:txEl>
                                              <p:pRg st="0" end="0"/>
                                            </p:txEl>
                                          </p:spTgt>
                                        </p:tgtEl>
                                        <p:attrNameLst>
                                          <p:attrName>style.visibility</p:attrName>
                                        </p:attrNameLst>
                                      </p:cBhvr>
                                      <p:to>
                                        <p:strVal val="visible"/>
                                      </p:to>
                                    </p:set>
                                    <p:animEffect transition="in" filter="fade">
                                      <p:cBhvr>
                                        <p:cTn id="12" dur="500"/>
                                        <p:tgtEl>
                                          <p:spTgt spid="2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xEl>
                                              <p:pRg st="1" end="1"/>
                                            </p:txEl>
                                          </p:spTgt>
                                        </p:tgtEl>
                                        <p:attrNameLst>
                                          <p:attrName>style.visibility</p:attrName>
                                        </p:attrNameLst>
                                      </p:cBhvr>
                                      <p:to>
                                        <p:strVal val="visible"/>
                                      </p:to>
                                    </p:set>
                                    <p:animEffect transition="in" filter="fade">
                                      <p:cBhvr>
                                        <p:cTn id="17" dur="500"/>
                                        <p:tgtEl>
                                          <p:spTgt spid="2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9">
                                            <p:txEl>
                                              <p:pRg st="2" end="2"/>
                                            </p:txEl>
                                          </p:spTgt>
                                        </p:tgtEl>
                                        <p:attrNameLst>
                                          <p:attrName>style.visibility</p:attrName>
                                        </p:attrNameLst>
                                      </p:cBhvr>
                                      <p:to>
                                        <p:strVal val="visible"/>
                                      </p:to>
                                    </p:set>
                                    <p:animEffect transition="in" filter="fade">
                                      <p:cBhvr>
                                        <p:cTn id="22" dur="500"/>
                                        <p:tgtEl>
                                          <p:spTgt spid="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2"/>
          <p:cNvSpPr txBox="1"/>
          <p:nvPr/>
        </p:nvSpPr>
        <p:spPr>
          <a:xfrm>
            <a:off x="539750" y="387350"/>
            <a:ext cx="7993062"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Закон Менделеева -Клайперона</a:t>
            </a:r>
            <a:endParaRPr/>
          </a:p>
        </p:txBody>
      </p:sp>
      <p:sp>
        <p:nvSpPr>
          <p:cNvPr id="306" name="Google Shape;306;p42"/>
          <p:cNvSpPr txBox="1"/>
          <p:nvPr/>
        </p:nvSpPr>
        <p:spPr>
          <a:xfrm>
            <a:off x="395287" y="1563687"/>
            <a:ext cx="8497800" cy="4249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Задача МКТ состоит в том, чтобы установить связь между микроскопическими и макроскопическими параметрами системы.</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Определим давление идеального газа на стенки сосуда.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При своем хаотическом движении молекулы газа ударяются о стенки сосуда, в котором заключен газ, создавая тем самым давление газа на стенку.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xEl>
                                              <p:pRg st="0" end="0"/>
                                            </p:txEl>
                                          </p:spTgt>
                                        </p:tgtEl>
                                        <p:attrNameLst>
                                          <p:attrName>style.visibility</p:attrName>
                                        </p:attrNameLst>
                                      </p:cBhvr>
                                      <p:to>
                                        <p:strVal val="visible"/>
                                      </p:to>
                                    </p:set>
                                    <p:animEffect transition="in" filter="fade">
                                      <p:cBhvr>
                                        <p:cTn id="12" dur="500"/>
                                        <p:tgtEl>
                                          <p:spTgt spid="3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xEl>
                                              <p:pRg st="1" end="1"/>
                                            </p:txEl>
                                          </p:spTgt>
                                        </p:tgtEl>
                                        <p:attrNameLst>
                                          <p:attrName>style.visibility</p:attrName>
                                        </p:attrNameLst>
                                      </p:cBhvr>
                                      <p:to>
                                        <p:strVal val="visible"/>
                                      </p:to>
                                    </p:set>
                                    <p:animEffect transition="in" filter="fade">
                                      <p:cBhvr>
                                        <p:cTn id="17" dur="500"/>
                                        <p:tgtEl>
                                          <p:spTgt spid="3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6">
                                            <p:txEl>
                                              <p:pRg st="2" end="2"/>
                                            </p:txEl>
                                          </p:spTgt>
                                        </p:tgtEl>
                                        <p:attrNameLst>
                                          <p:attrName>style.visibility</p:attrName>
                                        </p:attrNameLst>
                                      </p:cBhvr>
                                      <p:to>
                                        <p:strVal val="visible"/>
                                      </p:to>
                                    </p:set>
                                    <p:animEffect transition="in" filter="fade">
                                      <p:cBhvr>
                                        <p:cTn id="22" dur="500"/>
                                        <p:tgtEl>
                                          <p:spTgt spid="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p:nvPr/>
        </p:nvSpPr>
        <p:spPr>
          <a:xfrm>
            <a:off x="358775" y="333375"/>
            <a:ext cx="8785200" cy="379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Переход системы из одного состояния в другое называют </a:t>
            </a:r>
            <a:r>
              <a:rPr lang="en-US" sz="2800" b="1" i="1" u="none">
                <a:solidFill>
                  <a:srgbClr val="0070C0"/>
                </a:solidFill>
                <a:latin typeface="Times New Roman"/>
                <a:ea typeface="Times New Roman"/>
                <a:cs typeface="Times New Roman"/>
                <a:sym typeface="Times New Roman"/>
              </a:rPr>
              <a:t>процессом</a:t>
            </a:r>
            <a:r>
              <a:rPr lang="en-US" sz="2800" b="0" i="0" u="none">
                <a:solidFill>
                  <a:schemeClr val="dk1"/>
                </a:solidFill>
                <a:latin typeface="Times New Roman"/>
                <a:ea typeface="Times New Roman"/>
                <a:cs typeface="Times New Roman"/>
                <a:sym typeface="Times New Roman"/>
              </a:rPr>
              <a:t>.</a:t>
            </a:r>
            <a:endParaRPr/>
          </a:p>
          <a:p>
            <a:pPr marL="0" marR="0" lvl="0" indent="0" algn="l" rtl="0">
              <a:lnSpc>
                <a:spcPct val="100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Состояние системы называют </a:t>
            </a:r>
            <a:r>
              <a:rPr lang="en-US" sz="2800" b="1" i="1" u="none">
                <a:solidFill>
                  <a:srgbClr val="0070C0"/>
                </a:solidFill>
                <a:latin typeface="Times New Roman"/>
                <a:ea typeface="Times New Roman"/>
                <a:cs typeface="Times New Roman"/>
                <a:sym typeface="Times New Roman"/>
              </a:rPr>
              <a:t>равновесным</a:t>
            </a:r>
            <a:r>
              <a:rPr lang="en-US" sz="2800" b="0" i="0" u="none">
                <a:solidFill>
                  <a:schemeClr val="dk1"/>
                </a:solidFill>
                <a:latin typeface="Times New Roman"/>
                <a:ea typeface="Times New Roman"/>
                <a:cs typeface="Times New Roman"/>
                <a:sym typeface="Times New Roman"/>
              </a:rPr>
              <a:t>, если параметры системы при отсутствии внешних воздействий остаются постоянными сколь угодно долго. </a:t>
            </a:r>
            <a:endParaRPr/>
          </a:p>
          <a:p>
            <a:pPr marL="0" marR="0" lvl="0" indent="0" algn="l" rtl="0">
              <a:lnSpc>
                <a:spcPct val="100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Еще в 18 веке опытным путем было установлено, что при обычных условиях параметры состояния многих газов хорошо подчиняются уравнению:</a:t>
            </a:r>
            <a:endParaRPr/>
          </a:p>
        </p:txBody>
      </p:sp>
      <p:sp>
        <p:nvSpPr>
          <p:cNvPr id="312" name="Google Shape;312;p43"/>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13" name="Google Shape;313;p43"/>
          <p:cNvPicPr preferRelativeResize="0"/>
          <p:nvPr/>
        </p:nvPicPr>
        <p:blipFill rotWithShape="1">
          <a:blip r:embed="rId3">
            <a:alphaModFix/>
          </a:blip>
          <a:srcRect/>
          <a:stretch/>
        </p:blipFill>
        <p:spPr>
          <a:xfrm>
            <a:off x="6627256" y="4185351"/>
            <a:ext cx="1333500" cy="819150"/>
          </a:xfrm>
          <a:prstGeom prst="rect">
            <a:avLst/>
          </a:prstGeom>
          <a:noFill/>
          <a:ln>
            <a:noFill/>
          </a:ln>
        </p:spPr>
      </p:pic>
      <p:sp>
        <p:nvSpPr>
          <p:cNvPr id="314" name="Google Shape;314;p43"/>
          <p:cNvSpPr txBox="1"/>
          <p:nvPr/>
        </p:nvSpPr>
        <p:spPr>
          <a:xfrm>
            <a:off x="358775" y="5013325"/>
            <a:ext cx="86058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a:t>
            </a:r>
            <a:r>
              <a:rPr lang="en-US" sz="2800" b="0" i="1" u="none">
                <a:solidFill>
                  <a:schemeClr val="dk1"/>
                </a:solidFill>
                <a:latin typeface="Times New Roman"/>
                <a:ea typeface="Times New Roman"/>
                <a:cs typeface="Times New Roman"/>
                <a:sym typeface="Times New Roman"/>
              </a:rPr>
              <a:t>b</a:t>
            </a:r>
            <a:r>
              <a:rPr lang="en-US" sz="2800" b="0" i="0" u="none">
                <a:solidFill>
                  <a:schemeClr val="dk1"/>
                </a:solidFill>
                <a:latin typeface="Times New Roman"/>
                <a:ea typeface="Times New Roman"/>
                <a:cs typeface="Times New Roman"/>
                <a:sym typeface="Times New Roman"/>
              </a:rPr>
              <a:t> – константа  различная  для разных газов и  пропорциональная массе газа. Это уравнение называется уравнением Клапейрона.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xEl>
                                              <p:pRg st="0" end="0"/>
                                            </p:txEl>
                                          </p:spTgt>
                                        </p:tgtEl>
                                        <p:attrNameLst>
                                          <p:attrName>style.visibility</p:attrName>
                                        </p:attrNameLst>
                                      </p:cBhvr>
                                      <p:to>
                                        <p:strVal val="visible"/>
                                      </p:to>
                                    </p:set>
                                    <p:animEffect transition="in" filter="fade">
                                      <p:cBhvr>
                                        <p:cTn id="7" dur="500"/>
                                        <p:tgtEl>
                                          <p:spTgt spid="3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xEl>
                                              <p:pRg st="1" end="1"/>
                                            </p:txEl>
                                          </p:spTgt>
                                        </p:tgtEl>
                                        <p:attrNameLst>
                                          <p:attrName>style.visibility</p:attrName>
                                        </p:attrNameLst>
                                      </p:cBhvr>
                                      <p:to>
                                        <p:strVal val="visible"/>
                                      </p:to>
                                    </p:set>
                                    <p:animEffect transition="in" filter="fade">
                                      <p:cBhvr>
                                        <p:cTn id="12" dur="500"/>
                                        <p:tgtEl>
                                          <p:spTgt spid="3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
                                            <p:txEl>
                                              <p:pRg st="2" end="2"/>
                                            </p:txEl>
                                          </p:spTgt>
                                        </p:tgtEl>
                                        <p:attrNameLst>
                                          <p:attrName>style.visibility</p:attrName>
                                        </p:attrNameLst>
                                      </p:cBhvr>
                                      <p:to>
                                        <p:strVal val="visible"/>
                                      </p:to>
                                    </p:set>
                                    <p:animEffect transition="in" filter="fade">
                                      <p:cBhvr>
                                        <p:cTn id="17" dur="500"/>
                                        <p:tgtEl>
                                          <p:spTgt spid="3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4"/>
                                        </p:tgtEl>
                                        <p:attrNameLst>
                                          <p:attrName>style.visibility</p:attrName>
                                        </p:attrNameLst>
                                      </p:cBhvr>
                                      <p:to>
                                        <p:strVal val="visible"/>
                                      </p:to>
                                    </p:set>
                                    <p:animEffect transition="in" filter="fade">
                                      <p:cBhvr>
                                        <p:cTn id="22"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p:nvPr/>
        </p:nvSpPr>
        <p:spPr>
          <a:xfrm>
            <a:off x="539750" y="315912"/>
            <a:ext cx="8280400" cy="2032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Согласно закону Авогадро </a:t>
            </a:r>
            <a:r>
              <a:rPr lang="en-US" sz="2800" b="1" i="1" u="none">
                <a:solidFill>
                  <a:srgbClr val="365F91"/>
                </a:solidFill>
                <a:latin typeface="Times New Roman"/>
                <a:ea typeface="Times New Roman"/>
                <a:cs typeface="Times New Roman"/>
                <a:sym typeface="Times New Roman"/>
              </a:rPr>
              <a:t>моли любых газов при одинаковых температуре и давлении занимают одинаковые объемы.</a:t>
            </a:r>
            <a:r>
              <a:rPr lang="en-US" sz="2800" b="0" i="0" u="none">
                <a:solidFill>
                  <a:schemeClr val="dk1"/>
                </a:solidFill>
                <a:latin typeface="Times New Roman"/>
                <a:ea typeface="Times New Roman"/>
                <a:cs typeface="Times New Roman"/>
                <a:sym typeface="Times New Roman"/>
              </a:rPr>
              <a:t> </a:t>
            </a:r>
            <a:endParaRPr/>
          </a:p>
        </p:txBody>
      </p:sp>
      <p:sp>
        <p:nvSpPr>
          <p:cNvPr id="320" name="Google Shape;320;p44"/>
          <p:cNvSpPr txBox="1"/>
          <p:nvPr/>
        </p:nvSpPr>
        <p:spPr>
          <a:xfrm>
            <a:off x="539750" y="2135187"/>
            <a:ext cx="8280300" cy="3755700"/>
          </a:xfrm>
          <a:prstGeom prst="rect">
            <a:avLst/>
          </a:prstGeom>
          <a:noFill/>
          <a:ln>
            <a:noFill/>
          </a:ln>
        </p:spPr>
        <p:txBody>
          <a:bodyPr spcFirstLastPara="1" wrap="square" lIns="91425" tIns="45700" rIns="91425" bIns="45700" anchor="t" anchorCtr="0">
            <a:spAutoFit/>
          </a:bodyPr>
          <a:lstStyle/>
          <a:p>
            <a:pPr marL="0" marR="0" lvl="0" indent="457200" algn="l" rtl="0">
              <a:lnSpc>
                <a:spcPct val="15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При нормальных условиях (температура 0 </a:t>
            </a:r>
            <a:r>
              <a:rPr lang="en-US" sz="2800" b="0" i="0" u="none" baseline="30000">
                <a:solidFill>
                  <a:schemeClr val="dk1"/>
                </a:solidFill>
                <a:latin typeface="Times New Roman"/>
                <a:ea typeface="Times New Roman"/>
                <a:cs typeface="Times New Roman"/>
                <a:sym typeface="Times New Roman"/>
              </a:rPr>
              <a:t>о</a:t>
            </a:r>
            <a:r>
              <a:rPr lang="en-US" sz="2800" b="0" i="0" u="none">
                <a:solidFill>
                  <a:schemeClr val="dk1"/>
                </a:solidFill>
                <a:latin typeface="Times New Roman"/>
                <a:ea typeface="Times New Roman"/>
                <a:cs typeface="Times New Roman"/>
                <a:sym typeface="Times New Roman"/>
              </a:rPr>
              <a:t>С или 273, 15 К, давление 1, 013 10</a:t>
            </a:r>
            <a:r>
              <a:rPr lang="en-US" sz="2800" b="0" i="0" u="none" baseline="30000">
                <a:solidFill>
                  <a:schemeClr val="dk1"/>
                </a:solidFill>
                <a:latin typeface="Times New Roman"/>
                <a:ea typeface="Times New Roman"/>
                <a:cs typeface="Times New Roman"/>
                <a:sym typeface="Times New Roman"/>
              </a:rPr>
              <a:t>5</a:t>
            </a:r>
            <a:r>
              <a:rPr lang="en-US" sz="2800" b="0" i="0" u="none">
                <a:solidFill>
                  <a:schemeClr val="dk1"/>
                </a:solidFill>
                <a:latin typeface="Times New Roman"/>
                <a:ea typeface="Times New Roman"/>
                <a:cs typeface="Times New Roman"/>
                <a:sym typeface="Times New Roman"/>
              </a:rPr>
              <a:t> Па) объем моля любого газа равен 22,4 10</a:t>
            </a:r>
            <a:r>
              <a:rPr lang="en-US" sz="2800" b="0" i="0" u="none" baseline="30000">
                <a:solidFill>
                  <a:schemeClr val="dk1"/>
                </a:solidFill>
                <a:latin typeface="Times New Roman"/>
                <a:ea typeface="Times New Roman"/>
                <a:cs typeface="Times New Roman"/>
                <a:sym typeface="Times New Roman"/>
              </a:rPr>
              <a:t>-3</a:t>
            </a:r>
            <a:r>
              <a:rPr lang="en-US" sz="2800" b="0" i="0" u="none">
                <a:solidFill>
                  <a:schemeClr val="dk1"/>
                </a:solidFill>
                <a:latin typeface="Times New Roman"/>
                <a:ea typeface="Times New Roman"/>
                <a:cs typeface="Times New Roman"/>
                <a:sym typeface="Times New Roman"/>
              </a:rPr>
              <a:t> м</a:t>
            </a:r>
            <a:r>
              <a:rPr lang="en-US" sz="2800" b="0" i="0" u="none" baseline="30000">
                <a:solidFill>
                  <a:schemeClr val="dk1"/>
                </a:solidFill>
                <a:latin typeface="Times New Roman"/>
                <a:ea typeface="Times New Roman"/>
                <a:cs typeface="Times New Roman"/>
                <a:sym typeface="Times New Roman"/>
              </a:rPr>
              <a:t>3</a:t>
            </a:r>
            <a:r>
              <a:rPr lang="en-US" sz="2800" b="0" i="0" u="none">
                <a:solidFill>
                  <a:schemeClr val="dk1"/>
                </a:solidFill>
                <a:latin typeface="Times New Roman"/>
                <a:ea typeface="Times New Roman"/>
                <a:cs typeface="Times New Roman"/>
                <a:sym typeface="Times New Roman"/>
              </a:rPr>
              <a:t>.</a:t>
            </a:r>
            <a:endParaRPr sz="2800">
              <a:solidFill>
                <a:schemeClr val="dk1"/>
              </a:solidFill>
              <a:latin typeface="Times New Roman"/>
              <a:ea typeface="Times New Roman"/>
              <a:cs typeface="Times New Roman"/>
              <a:sym typeface="Times New Roman"/>
            </a:endParaRPr>
          </a:p>
          <a:p>
            <a:pPr marL="0" marR="0" lvl="0" indent="457200" algn="l" rtl="0">
              <a:lnSpc>
                <a:spcPct val="15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Отсюда следует, что в случае, когда количество газа равно одному молю, константа </a:t>
            </a:r>
            <a:r>
              <a:rPr lang="en-US" sz="2800" b="0" i="1" u="none">
                <a:solidFill>
                  <a:schemeClr val="dk1"/>
                </a:solidFill>
                <a:latin typeface="Times New Roman"/>
                <a:ea typeface="Times New Roman"/>
                <a:cs typeface="Times New Roman"/>
                <a:sym typeface="Times New Roman"/>
              </a:rPr>
              <a:t>b</a:t>
            </a:r>
            <a:r>
              <a:rPr lang="en-US" sz="2800" b="0" i="0" u="none">
                <a:solidFill>
                  <a:schemeClr val="dk1"/>
                </a:solidFill>
                <a:latin typeface="Times New Roman"/>
                <a:ea typeface="Times New Roman"/>
                <a:cs typeface="Times New Roman"/>
                <a:sym typeface="Times New Roman"/>
              </a:rPr>
              <a:t> в уравнении  Клапейрона будет одинаковой для всех газов.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
                                            <p:txEl>
                                              <p:pRg st="0" end="0"/>
                                            </p:txEl>
                                          </p:spTgt>
                                        </p:tgtEl>
                                        <p:attrNameLst>
                                          <p:attrName>style.visibility</p:attrName>
                                        </p:attrNameLst>
                                      </p:cBhvr>
                                      <p:to>
                                        <p:strVal val="visible"/>
                                      </p:to>
                                    </p:set>
                                    <p:animEffect transition="in" filter="fade">
                                      <p:cBhvr>
                                        <p:cTn id="12" dur="500"/>
                                        <p:tgtEl>
                                          <p:spTgt spid="3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
                                            <p:txEl>
                                              <p:pRg st="1" end="1"/>
                                            </p:txEl>
                                          </p:spTgt>
                                        </p:tgtEl>
                                        <p:attrNameLst>
                                          <p:attrName>style.visibility</p:attrName>
                                        </p:attrNameLst>
                                      </p:cBhvr>
                                      <p:to>
                                        <p:strVal val="visible"/>
                                      </p:to>
                                    </p:set>
                                    <p:animEffect transition="in" filter="fade">
                                      <p:cBhvr>
                                        <p:cTn id="17" dur="500"/>
                                        <p:tgtEl>
                                          <p:spTgt spid="3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45"/>
          <p:cNvSpPr txBox="1"/>
          <p:nvPr/>
        </p:nvSpPr>
        <p:spPr>
          <a:xfrm>
            <a:off x="611187" y="387350"/>
            <a:ext cx="8208962" cy="1385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Эту общую для всех газов постоянную называют молярной (универсальной) газовой постоянной и обозначают буквой </a:t>
            </a:r>
            <a:r>
              <a:rPr lang="en-US" sz="2800" b="0" i="1" u="none">
                <a:solidFill>
                  <a:schemeClr val="dk1"/>
                </a:solidFill>
                <a:latin typeface="Times New Roman"/>
                <a:ea typeface="Times New Roman"/>
                <a:cs typeface="Times New Roman"/>
                <a:sym typeface="Times New Roman"/>
              </a:rPr>
              <a:t>R</a:t>
            </a:r>
            <a:r>
              <a:rPr lang="en-US" sz="2800" b="0" i="0" u="none">
                <a:solidFill>
                  <a:schemeClr val="dk1"/>
                </a:solidFill>
                <a:latin typeface="Times New Roman"/>
                <a:ea typeface="Times New Roman"/>
                <a:cs typeface="Times New Roman"/>
                <a:sym typeface="Times New Roman"/>
              </a:rPr>
              <a:t>. </a:t>
            </a:r>
            <a:endParaRPr/>
          </a:p>
        </p:txBody>
      </p:sp>
      <p:sp>
        <p:nvSpPr>
          <p:cNvPr id="327" name="Google Shape;327;p45"/>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28" name="Google Shape;328;p45"/>
          <p:cNvPicPr preferRelativeResize="0"/>
          <p:nvPr/>
        </p:nvPicPr>
        <p:blipFill rotWithShape="1">
          <a:blip r:embed="rId3">
            <a:alphaModFix/>
          </a:blip>
          <a:srcRect/>
          <a:stretch/>
        </p:blipFill>
        <p:spPr>
          <a:xfrm>
            <a:off x="3705225" y="1773237"/>
            <a:ext cx="1733550" cy="428625"/>
          </a:xfrm>
          <a:prstGeom prst="rect">
            <a:avLst/>
          </a:prstGeom>
          <a:noFill/>
          <a:ln>
            <a:noFill/>
          </a:ln>
        </p:spPr>
      </p:pic>
      <p:sp>
        <p:nvSpPr>
          <p:cNvPr id="329" name="Google Shape;329;p45"/>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p45"/>
          <p:cNvSpPr txBox="1"/>
          <p:nvPr/>
        </p:nvSpPr>
        <p:spPr>
          <a:xfrm>
            <a:off x="611187" y="3284537"/>
            <a:ext cx="8208900" cy="1018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При одинаковых условиях      молей газа будут занимать объем в      раз больше, чем один моль.</a:t>
            </a:r>
            <a:endParaRPr/>
          </a:p>
        </p:txBody>
      </p:sp>
      <p:sp>
        <p:nvSpPr>
          <p:cNvPr id="331" name="Google Shape;331;p45"/>
          <p:cNvSpPr txBox="1"/>
          <p:nvPr/>
        </p:nvSpPr>
        <p:spPr>
          <a:xfrm>
            <a:off x="539750" y="4508500"/>
            <a:ext cx="8208962" cy="108426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Тогда для произвольной массы газа уравнение Клапейрона примет вид:</a:t>
            </a:r>
            <a:endParaRPr/>
          </a:p>
        </p:txBody>
      </p:sp>
      <p:sp>
        <p:nvSpPr>
          <p:cNvPr id="332" name="Google Shape;332;p45"/>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33" name="Google Shape;333;p45"/>
          <p:cNvPicPr preferRelativeResize="0"/>
          <p:nvPr/>
        </p:nvPicPr>
        <p:blipFill rotWithShape="1">
          <a:blip r:embed="rId4">
            <a:alphaModFix/>
          </a:blip>
          <a:srcRect/>
          <a:stretch/>
        </p:blipFill>
        <p:spPr>
          <a:xfrm>
            <a:off x="4673435" y="5538168"/>
            <a:ext cx="2047875" cy="819150"/>
          </a:xfrm>
          <a:prstGeom prst="rect">
            <a:avLst/>
          </a:prstGeom>
          <a:noFill/>
          <a:ln>
            <a:noFill/>
          </a:ln>
        </p:spPr>
      </p:pic>
      <p:pic>
        <p:nvPicPr>
          <p:cNvPr id="334" name="Google Shape;334;p45"/>
          <p:cNvPicPr preferRelativeResize="0"/>
          <p:nvPr/>
        </p:nvPicPr>
        <p:blipFill rotWithShape="1">
          <a:blip r:embed="rId5">
            <a:alphaModFix/>
          </a:blip>
          <a:srcRect/>
          <a:stretch/>
        </p:blipFill>
        <p:spPr>
          <a:xfrm>
            <a:off x="3497312" y="3690962"/>
            <a:ext cx="457199" cy="825502"/>
          </a:xfrm>
          <a:prstGeom prst="rect">
            <a:avLst/>
          </a:prstGeom>
          <a:noFill/>
          <a:ln>
            <a:noFill/>
          </a:ln>
        </p:spPr>
      </p:pic>
      <p:pic>
        <p:nvPicPr>
          <p:cNvPr id="335" name="Google Shape;335;p45"/>
          <p:cNvPicPr preferRelativeResize="0"/>
          <p:nvPr/>
        </p:nvPicPr>
        <p:blipFill rotWithShape="1">
          <a:blip r:embed="rId5">
            <a:alphaModFix/>
          </a:blip>
          <a:srcRect/>
          <a:stretch/>
        </p:blipFill>
        <p:spPr>
          <a:xfrm>
            <a:off x="4716462" y="3141662"/>
            <a:ext cx="457200" cy="825500"/>
          </a:xfrm>
          <a:prstGeom prst="rect">
            <a:avLst/>
          </a:prstGeom>
          <a:noFill/>
          <a:ln>
            <a:noFill/>
          </a:ln>
        </p:spPr>
      </p:pic>
      <p:pic>
        <p:nvPicPr>
          <p:cNvPr id="336" name="Google Shape;336;p45"/>
          <p:cNvPicPr preferRelativeResize="0"/>
          <p:nvPr/>
        </p:nvPicPr>
        <p:blipFill rotWithShape="1">
          <a:blip r:embed="rId6">
            <a:alphaModFix/>
          </a:blip>
          <a:srcRect/>
          <a:stretch/>
        </p:blipFill>
        <p:spPr>
          <a:xfrm>
            <a:off x="985837" y="2260600"/>
            <a:ext cx="7123112" cy="942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500"/>
                                        <p:tgtEl>
                                          <p:spTgt spid="3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1"/>
                                        </p:tgtEl>
                                        <p:attrNameLst>
                                          <p:attrName>style.visibility</p:attrName>
                                        </p:attrNameLst>
                                      </p:cBhvr>
                                      <p:to>
                                        <p:strVal val="visible"/>
                                      </p:to>
                                    </p:set>
                                    <p:animEffect transition="in" filter="fade">
                                      <p:cBhvr>
                                        <p:cTn id="17"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Шар наполненный инертным газом.</a:t>
            </a:r>
          </a:p>
        </p:txBody>
      </p:sp>
      <p:pic>
        <p:nvPicPr>
          <p:cNvPr id="4099" name="Picture 2"/>
          <p:cNvPicPr>
            <a:picLocks noChangeAspect="1" noChangeArrowheads="1"/>
          </p:cNvPicPr>
          <p:nvPr/>
        </p:nvPicPr>
        <p:blipFill>
          <a:blip r:embed="rId2"/>
          <a:srcRect/>
          <a:stretch>
            <a:fillRect/>
          </a:stretch>
        </p:blipFill>
        <p:spPr bwMode="auto">
          <a:xfrm>
            <a:off x="3419475" y="2852738"/>
            <a:ext cx="1600200" cy="3124200"/>
          </a:xfrm>
          <a:prstGeom prst="rect">
            <a:avLst/>
          </a:prstGeom>
          <a:noFill/>
          <a:ln w="9525">
            <a:noFill/>
            <a:miter lim="800000"/>
            <a:headEnd/>
            <a:tailEnd/>
          </a:ln>
        </p:spPr>
      </p:pic>
      <p:pic>
        <p:nvPicPr>
          <p:cNvPr id="4" name="Picture 2"/>
          <p:cNvPicPr>
            <a:picLocks noChangeAspect="1" noChangeArrowheads="1"/>
          </p:cNvPicPr>
          <p:nvPr/>
        </p:nvPicPr>
        <p:blipFill>
          <a:blip r:embed="rId2"/>
          <a:srcRect/>
          <a:stretch>
            <a:fillRect/>
          </a:stretch>
        </p:blipFill>
        <p:spPr bwMode="auto">
          <a:xfrm>
            <a:off x="3419872" y="2852936"/>
            <a:ext cx="1600200" cy="3124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6"/>
          <p:cNvSpPr txBox="1"/>
          <p:nvPr/>
        </p:nvSpPr>
        <p:spPr>
          <a:xfrm>
            <a:off x="539750" y="387350"/>
            <a:ext cx="8208962" cy="1385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Это уравнение называется </a:t>
            </a:r>
            <a:r>
              <a:rPr lang="en-US" sz="2800" b="1" i="1" u="none">
                <a:solidFill>
                  <a:srgbClr val="0070C0"/>
                </a:solidFill>
                <a:latin typeface="Times New Roman"/>
                <a:ea typeface="Times New Roman"/>
                <a:cs typeface="Times New Roman"/>
                <a:sym typeface="Times New Roman"/>
              </a:rPr>
              <a:t>уравнение состояния идеального газа или уравнение Клапейрона – Менделеева.</a:t>
            </a:r>
            <a:endParaRPr/>
          </a:p>
        </p:txBody>
      </p:sp>
      <p:sp>
        <p:nvSpPr>
          <p:cNvPr id="342" name="Google Shape;342;p46"/>
          <p:cNvSpPr txBox="1"/>
          <p:nvPr/>
        </p:nvSpPr>
        <p:spPr>
          <a:xfrm>
            <a:off x="539750" y="1770062"/>
            <a:ext cx="8208900" cy="1018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Выразим массу и молярную массу  газа через массу одной молекулы </a:t>
            </a:r>
            <a:r>
              <a:rPr lang="en-US" sz="2800" b="0" i="1" u="none">
                <a:solidFill>
                  <a:schemeClr val="dk1"/>
                </a:solidFill>
                <a:latin typeface="Times New Roman"/>
                <a:ea typeface="Times New Roman"/>
                <a:cs typeface="Times New Roman"/>
                <a:sym typeface="Times New Roman"/>
              </a:rPr>
              <a:t>m</a:t>
            </a:r>
            <a:r>
              <a:rPr lang="en-US" sz="2800" b="0" i="0" u="none" baseline="-25000">
                <a:solidFill>
                  <a:schemeClr val="dk1"/>
                </a:solidFill>
                <a:latin typeface="Times New Roman"/>
                <a:ea typeface="Times New Roman"/>
                <a:cs typeface="Times New Roman"/>
                <a:sym typeface="Times New Roman"/>
              </a:rPr>
              <a:t>0</a:t>
            </a:r>
            <a:r>
              <a:rPr lang="en-US" sz="2800" b="0" i="0" u="none">
                <a:solidFill>
                  <a:schemeClr val="dk1"/>
                </a:solidFill>
                <a:latin typeface="Times New Roman"/>
                <a:ea typeface="Times New Roman"/>
                <a:cs typeface="Times New Roman"/>
                <a:sym typeface="Times New Roman"/>
              </a:rPr>
              <a:t>:</a:t>
            </a:r>
            <a:endParaRPr/>
          </a:p>
        </p:txBody>
      </p:sp>
      <p:sp>
        <p:nvSpPr>
          <p:cNvPr id="343" name="Google Shape;343;p46"/>
          <p:cNvSpPr txBox="1"/>
          <p:nvPr/>
        </p:nvSpPr>
        <p:spPr>
          <a:xfrm>
            <a:off x="790575" y="3913187"/>
            <a:ext cx="11176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Здесь </a:t>
            </a:r>
            <a:endParaRPr/>
          </a:p>
        </p:txBody>
      </p:sp>
      <p:sp>
        <p:nvSpPr>
          <p:cNvPr id="344" name="Google Shape;344;p46"/>
          <p:cNvSpPr txBox="1"/>
          <p:nvPr/>
        </p:nvSpPr>
        <p:spPr>
          <a:xfrm>
            <a:off x="684212" y="5649912"/>
            <a:ext cx="7775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называется  </a:t>
            </a:r>
            <a:r>
              <a:rPr lang="en-US" sz="2800" b="1" i="1" u="none">
                <a:solidFill>
                  <a:srgbClr val="0070C0"/>
                </a:solidFill>
                <a:latin typeface="Times New Roman"/>
                <a:ea typeface="Times New Roman"/>
                <a:cs typeface="Times New Roman"/>
                <a:sym typeface="Times New Roman"/>
              </a:rPr>
              <a:t>постоянная Больцмана</a:t>
            </a:r>
            <a:r>
              <a:rPr lang="en-US" sz="2800" b="0" i="0" u="none">
                <a:solidFill>
                  <a:schemeClr val="dk1"/>
                </a:solidFill>
                <a:latin typeface="Times New Roman"/>
                <a:ea typeface="Times New Roman"/>
                <a:cs typeface="Times New Roman"/>
                <a:sym typeface="Times New Roman"/>
              </a:rPr>
              <a:t>.</a:t>
            </a:r>
            <a:endParaRPr/>
          </a:p>
        </p:txBody>
      </p:sp>
      <p:pic>
        <p:nvPicPr>
          <p:cNvPr id="345" name="Google Shape;345;p46"/>
          <p:cNvPicPr preferRelativeResize="0"/>
          <p:nvPr/>
        </p:nvPicPr>
        <p:blipFill rotWithShape="1">
          <a:blip r:embed="rId3">
            <a:alphaModFix/>
          </a:blip>
          <a:srcRect/>
          <a:stretch/>
        </p:blipFill>
        <p:spPr>
          <a:xfrm>
            <a:off x="1835150" y="2924175"/>
            <a:ext cx="5308600" cy="927100"/>
          </a:xfrm>
          <a:prstGeom prst="rect">
            <a:avLst/>
          </a:prstGeom>
          <a:noFill/>
          <a:ln>
            <a:noFill/>
          </a:ln>
        </p:spPr>
      </p:pic>
      <p:pic>
        <p:nvPicPr>
          <p:cNvPr id="346" name="Google Shape;346;p46"/>
          <p:cNvPicPr preferRelativeResize="0"/>
          <p:nvPr/>
        </p:nvPicPr>
        <p:blipFill rotWithShape="1">
          <a:blip r:embed="rId4">
            <a:alphaModFix/>
          </a:blip>
          <a:srcRect/>
          <a:stretch/>
        </p:blipFill>
        <p:spPr>
          <a:xfrm>
            <a:off x="1584325" y="4437062"/>
            <a:ext cx="6119812" cy="10080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500"/>
                                        <p:tgtEl>
                                          <p:spTgt spid="3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fade">
                                      <p:cBhvr>
                                        <p:cTn id="12" dur="500"/>
                                        <p:tgtEl>
                                          <p:spTgt spid="3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
                                        </p:tgtEl>
                                        <p:attrNameLst>
                                          <p:attrName>style.visibility</p:attrName>
                                        </p:attrNameLst>
                                      </p:cBhvr>
                                      <p:to>
                                        <p:strVal val="visible"/>
                                      </p:to>
                                    </p:set>
                                    <p:animEffect transition="in" filter="fade">
                                      <p:cBhvr>
                                        <p:cTn id="17" dur="500"/>
                                        <p:tgtEl>
                                          <p:spTgt spid="3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
                                        </p:tgtEl>
                                        <p:attrNameLst>
                                          <p:attrName>style.visibility</p:attrName>
                                        </p:attrNameLst>
                                      </p:cBhvr>
                                      <p:to>
                                        <p:strVal val="visible"/>
                                      </p:to>
                                    </p:set>
                                    <p:animEffect transition="in" filter="fade">
                                      <p:cBhvr>
                                        <p:cTn id="22"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47"/>
          <p:cNvSpPr txBox="1"/>
          <p:nvPr/>
        </p:nvSpPr>
        <p:spPr>
          <a:xfrm>
            <a:off x="611187" y="473075"/>
            <a:ext cx="8208962" cy="108426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Разделим правую и левую части этого уравнения на объем сосуда </a:t>
            </a:r>
            <a:r>
              <a:rPr lang="en-US" sz="2800" b="0" i="1" u="none">
                <a:solidFill>
                  <a:schemeClr val="dk1"/>
                </a:solidFill>
                <a:latin typeface="Times New Roman"/>
                <a:ea typeface="Times New Roman"/>
                <a:cs typeface="Times New Roman"/>
                <a:sym typeface="Times New Roman"/>
              </a:rPr>
              <a:t>V</a:t>
            </a:r>
            <a:r>
              <a:rPr lang="en-US" sz="2800" b="0" i="0" u="none">
                <a:solidFill>
                  <a:schemeClr val="dk1"/>
                </a:solidFill>
                <a:latin typeface="Times New Roman"/>
                <a:ea typeface="Times New Roman"/>
                <a:cs typeface="Times New Roman"/>
                <a:sym typeface="Times New Roman"/>
              </a:rPr>
              <a:t>:</a:t>
            </a:r>
            <a:endParaRPr/>
          </a:p>
        </p:txBody>
      </p:sp>
      <p:pic>
        <p:nvPicPr>
          <p:cNvPr id="353" name="Google Shape;353;p47"/>
          <p:cNvPicPr preferRelativeResize="0"/>
          <p:nvPr/>
        </p:nvPicPr>
        <p:blipFill rotWithShape="1">
          <a:blip r:embed="rId3">
            <a:alphaModFix/>
          </a:blip>
          <a:srcRect/>
          <a:stretch/>
        </p:blipFill>
        <p:spPr>
          <a:xfrm>
            <a:off x="3194463" y="1710809"/>
            <a:ext cx="2743200" cy="819150"/>
          </a:xfrm>
          <a:prstGeom prst="rect">
            <a:avLst/>
          </a:prstGeom>
          <a:noFill/>
          <a:ln>
            <a:noFill/>
          </a:ln>
        </p:spPr>
      </p:pic>
      <p:pic>
        <p:nvPicPr>
          <p:cNvPr id="354" name="Google Shape;354;p47"/>
          <p:cNvPicPr preferRelativeResize="0"/>
          <p:nvPr/>
        </p:nvPicPr>
        <p:blipFill rotWithShape="1">
          <a:blip r:embed="rId4">
            <a:alphaModFix/>
          </a:blip>
          <a:srcRect/>
          <a:stretch/>
        </p:blipFill>
        <p:spPr>
          <a:xfrm>
            <a:off x="1547812" y="2754312"/>
            <a:ext cx="1028700" cy="819150"/>
          </a:xfrm>
          <a:prstGeom prst="rect">
            <a:avLst/>
          </a:prstGeom>
          <a:noFill/>
          <a:ln>
            <a:noFill/>
          </a:ln>
        </p:spPr>
      </p:pic>
      <p:sp>
        <p:nvSpPr>
          <p:cNvPr id="355" name="Google Shape;355;p47"/>
          <p:cNvSpPr txBox="1"/>
          <p:nvPr/>
        </p:nvSpPr>
        <p:spPr>
          <a:xfrm>
            <a:off x="611187" y="2954337"/>
            <a:ext cx="8208900" cy="2138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 число молекул в единице объема – концентрация молекул.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Из этого уравнения следует, что давление газа прямо пропорционально концентрации молекул.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500"/>
                                        <p:tgtEl>
                                          <p:spTgt spid="3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xEl>
                                              <p:pRg st="0" end="0"/>
                                            </p:txEl>
                                          </p:spTgt>
                                        </p:tgtEl>
                                        <p:attrNameLst>
                                          <p:attrName>style.visibility</p:attrName>
                                        </p:attrNameLst>
                                      </p:cBhvr>
                                      <p:to>
                                        <p:strVal val="visible"/>
                                      </p:to>
                                    </p:set>
                                    <p:animEffect transition="in" filter="fade">
                                      <p:cBhvr>
                                        <p:cTn id="12" dur="500"/>
                                        <p:tgtEl>
                                          <p:spTgt spid="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
                                            <p:txEl>
                                              <p:pRg st="1" end="1"/>
                                            </p:txEl>
                                          </p:spTgt>
                                        </p:tgtEl>
                                        <p:attrNameLst>
                                          <p:attrName>style.visibility</p:attrName>
                                        </p:attrNameLst>
                                      </p:cBhvr>
                                      <p:to>
                                        <p:strVal val="visible"/>
                                      </p:to>
                                    </p:set>
                                    <p:animEffect transition="in" filter="fade">
                                      <p:cBhvr>
                                        <p:cTn id="17" dur="500"/>
                                        <p:tgtEl>
                                          <p:spTgt spid="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1"/>
              </a:solidFill>
              <a:latin typeface="Calibri"/>
              <a:ea typeface="Calibri"/>
              <a:cs typeface="Calibri"/>
              <a:sym typeface="Calibri"/>
            </a:endParaRPr>
          </a:p>
        </p:txBody>
      </p:sp>
      <p:pic>
        <p:nvPicPr>
          <p:cNvPr id="361" name="Google Shape;361;p48" descr="F:\! Февр -июнь 22 г УЧЕБА\РЭА\Лекции\! Лекции Физ ч 1 Вторн с 18 10 час\8 Лек 29 март 22 г  Иссл методом ид газа\Рис для Лек\Следствия из зак М-К.jpg"/>
          <p:cNvPicPr preferRelativeResize="0"/>
          <p:nvPr/>
        </p:nvPicPr>
        <p:blipFill rotWithShape="1">
          <a:blip r:embed="rId3">
            <a:alphaModFix/>
          </a:blip>
          <a:srcRect/>
          <a:stretch/>
        </p:blipFill>
        <p:spPr>
          <a:xfrm>
            <a:off x="787400" y="1470025"/>
            <a:ext cx="7569200" cy="39179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157288" y="1279525"/>
            <a:ext cx="6829425" cy="43053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100138" y="1108075"/>
            <a:ext cx="6943725" cy="46482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143000" y="1222375"/>
            <a:ext cx="6858000" cy="44196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200150" y="1103313"/>
            <a:ext cx="6743700" cy="4657725"/>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9"/>
          <p:cNvSpPr txBox="1"/>
          <p:nvPr/>
        </p:nvSpPr>
        <p:spPr>
          <a:xfrm>
            <a:off x="539750" y="476250"/>
            <a:ext cx="8353425" cy="45116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2. Статистическая  теория вещества </a:t>
            </a:r>
            <a:endParaRPr/>
          </a:p>
          <a:p>
            <a:pPr marL="0" marR="0" lvl="0" indent="0" algn="l" rtl="0">
              <a:lnSpc>
                <a:spcPct val="115000"/>
              </a:lnSpc>
              <a:spcBef>
                <a:spcPts val="1000"/>
              </a:spcBef>
              <a:spcAft>
                <a:spcPts val="0"/>
              </a:spcAft>
              <a:buClr>
                <a:srgbClr val="00B050"/>
              </a:buClr>
              <a:buSzPts val="2800"/>
              <a:buFont typeface="Times New Roman"/>
              <a:buNone/>
            </a:pPr>
            <a:r>
              <a:rPr lang="en-US" sz="2800" b="0" i="0" u="none">
                <a:solidFill>
                  <a:srgbClr val="00B050"/>
                </a:solidFill>
                <a:latin typeface="Times New Roman"/>
                <a:ea typeface="Times New Roman"/>
                <a:cs typeface="Times New Roman"/>
                <a:sym typeface="Times New Roman"/>
              </a:rPr>
              <a:t>		</a:t>
            </a:r>
            <a:r>
              <a:rPr lang="en-US" sz="2800" b="0" i="0" u="none">
                <a:solidFill>
                  <a:srgbClr val="FF0000"/>
                </a:solidFill>
                <a:latin typeface="Times New Roman"/>
                <a:ea typeface="Times New Roman"/>
                <a:cs typeface="Times New Roman"/>
                <a:sym typeface="Times New Roman"/>
              </a:rPr>
              <a:t>Опыт Штейнера</a:t>
            </a:r>
            <a:endParaRPr sz="2400" b="0" i="0" u="none">
              <a:solidFill>
                <a:srgbClr val="FF0000"/>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Согласно выводам МКТ, как бы ни изменялись скорости газовых молекул при столкновениях, средняя квадратичная скорость молекул в газа при данной температуре остается постоянной.</a:t>
            </a:r>
            <a:endParaRPr/>
          </a:p>
          <a:p>
            <a:pPr marL="0" marR="0" lvl="0" indent="0" algn="l" rtl="0">
              <a:lnSpc>
                <a:spcPct val="115000"/>
              </a:lnSpc>
              <a:spcBef>
                <a:spcPts val="10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Это означает, что благодаря хаотическому движению и случайному характеру их взаимных столкновений, </a:t>
            </a:r>
            <a:r>
              <a:rPr lang="en-US" sz="2400" b="1" i="1" u="none">
                <a:solidFill>
                  <a:srgbClr val="0070C0"/>
                </a:solidFill>
                <a:latin typeface="Times New Roman"/>
                <a:ea typeface="Times New Roman"/>
                <a:cs typeface="Times New Roman"/>
                <a:sym typeface="Times New Roman"/>
              </a:rPr>
              <a:t>молекулы определенным образом распределяются по их скоростям</a:t>
            </a:r>
            <a:r>
              <a:rPr lang="en-US" sz="2400" b="1" i="1" u="none">
                <a:solidFill>
                  <a:srgbClr val="00B0F0"/>
                </a:solidFill>
                <a:latin typeface="Times New Roman"/>
                <a:ea typeface="Times New Roman"/>
                <a:cs typeface="Times New Roman"/>
                <a:sym typeface="Times New Roman"/>
              </a:rPr>
              <a:t>.</a:t>
            </a:r>
            <a:r>
              <a:rPr lang="en-US" sz="2400" b="0" i="0" u="none">
                <a:solidFill>
                  <a:schemeClr val="dk1"/>
                </a:solidFill>
                <a:latin typeface="Times New Roman"/>
                <a:ea typeface="Times New Roman"/>
                <a:cs typeface="Times New Roman"/>
                <a:sym typeface="Times New Roman"/>
              </a:rPr>
              <a:t> </a:t>
            </a:r>
            <a:endParaRPr/>
          </a:p>
        </p:txBody>
      </p:sp>
      <p:sp>
        <p:nvSpPr>
          <p:cNvPr id="367" name="Google Shape;367;p49"/>
          <p:cNvSpPr txBox="1"/>
          <p:nvPr/>
        </p:nvSpPr>
        <p:spPr>
          <a:xfrm>
            <a:off x="539750" y="4852987"/>
            <a:ext cx="8353425" cy="892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Это распределение не меняется со временем и подчиняется вполне определенному статистическому закону.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xEl>
                                              <p:pRg st="0" end="0"/>
                                            </p:txEl>
                                          </p:spTgt>
                                        </p:tgtEl>
                                        <p:attrNameLst>
                                          <p:attrName>style.visibility</p:attrName>
                                        </p:attrNameLst>
                                      </p:cBhvr>
                                      <p:to>
                                        <p:strVal val="visible"/>
                                      </p:to>
                                    </p:set>
                                    <p:animEffect transition="in" filter="fade">
                                      <p:cBhvr>
                                        <p:cTn id="7" dur="500"/>
                                        <p:tgtEl>
                                          <p:spTgt spid="3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
                                            <p:txEl>
                                              <p:pRg st="1" end="1"/>
                                            </p:txEl>
                                          </p:spTgt>
                                        </p:tgtEl>
                                        <p:attrNameLst>
                                          <p:attrName>style.visibility</p:attrName>
                                        </p:attrNameLst>
                                      </p:cBhvr>
                                      <p:to>
                                        <p:strVal val="visible"/>
                                      </p:to>
                                    </p:set>
                                    <p:animEffect transition="in" filter="fade">
                                      <p:cBhvr>
                                        <p:cTn id="12" dur="500"/>
                                        <p:tgtEl>
                                          <p:spTgt spid="3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6">
                                            <p:txEl>
                                              <p:pRg st="2" end="2"/>
                                            </p:txEl>
                                          </p:spTgt>
                                        </p:tgtEl>
                                        <p:attrNameLst>
                                          <p:attrName>style.visibility</p:attrName>
                                        </p:attrNameLst>
                                      </p:cBhvr>
                                      <p:to>
                                        <p:strVal val="visible"/>
                                      </p:to>
                                    </p:set>
                                    <p:animEffect transition="in" filter="fade">
                                      <p:cBhvr>
                                        <p:cTn id="17" dur="500"/>
                                        <p:tgtEl>
                                          <p:spTgt spid="3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6">
                                            <p:txEl>
                                              <p:pRg st="3" end="3"/>
                                            </p:txEl>
                                          </p:spTgt>
                                        </p:tgtEl>
                                        <p:attrNameLst>
                                          <p:attrName>style.visibility</p:attrName>
                                        </p:attrNameLst>
                                      </p:cBhvr>
                                      <p:to>
                                        <p:strVal val="visible"/>
                                      </p:to>
                                    </p:set>
                                    <p:animEffect transition="in" filter="fade">
                                      <p:cBhvr>
                                        <p:cTn id="22" dur="500"/>
                                        <p:tgtEl>
                                          <p:spTgt spid="3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7"/>
                                        </p:tgtEl>
                                        <p:attrNameLst>
                                          <p:attrName>style.visibility</p:attrName>
                                        </p:attrNameLst>
                                      </p:cBhvr>
                                      <p:to>
                                        <p:strVal val="visible"/>
                                      </p:to>
                                    </p:set>
                                    <p:animEffect transition="in" filter="fade">
                                      <p:cBhvr>
                                        <p:cTn id="2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p:nvPr/>
        </p:nvSpPr>
        <p:spPr>
          <a:xfrm>
            <a:off x="395287" y="196850"/>
            <a:ext cx="8640762" cy="67405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Опыт Штерна.</a:t>
            </a:r>
            <a:r>
              <a:rPr lang="en-US" sz="2400" b="0" i="0" u="none">
                <a:solidFill>
                  <a:schemeClr val="dk1"/>
                </a:solidFill>
                <a:latin typeface="Times New Roman"/>
                <a:ea typeface="Times New Roman"/>
                <a:cs typeface="Times New Roman"/>
                <a:sym typeface="Times New Roman"/>
              </a:rPr>
              <a:t> Первое экспериментальное определение скоростей молекул выполнено немецким физиком О. Штерном.</a:t>
            </a:r>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2" name="Рисунок 1"/>
          <p:cNvPicPr>
            <a:picLocks noChangeAspect="1"/>
          </p:cNvPicPr>
          <p:nvPr/>
        </p:nvPicPr>
        <p:blipFill>
          <a:blip r:embed="rId3"/>
          <a:stretch>
            <a:fillRect/>
          </a:stretch>
        </p:blipFill>
        <p:spPr>
          <a:xfrm>
            <a:off x="979054" y="1246558"/>
            <a:ext cx="7037126" cy="530252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a:r>
            <a:br>
              <a:rPr lang="en-US" sz="2400" b="0" i="0" u="none">
                <a:solidFill>
                  <a:schemeClr val="dk1"/>
                </a:solidFill>
                <a:latin typeface="Times New Roman"/>
                <a:ea typeface="Times New Roman"/>
                <a:cs typeface="Times New Roman"/>
                <a:sym typeface="Times New Roman"/>
              </a:rPr>
            </a:br>
            <a:r>
              <a:rPr lang="en-US" sz="2400" b="0" i="0" u="none">
                <a:solidFill>
                  <a:schemeClr val="dk1"/>
                </a:solidFill>
                <a:latin typeface="Times New Roman"/>
                <a:ea typeface="Times New Roman"/>
                <a:cs typeface="Times New Roman"/>
                <a:sym typeface="Times New Roman"/>
              </a:rPr>
              <a:t/>
            </a:r>
            <a:br>
              <a:rPr lang="en-US" sz="2400" b="0" i="0" u="none">
                <a:solidFill>
                  <a:schemeClr val="dk1"/>
                </a:solidFill>
                <a:latin typeface="Times New Roman"/>
                <a:ea typeface="Times New Roman"/>
                <a:cs typeface="Times New Roman"/>
                <a:sym typeface="Times New Roman"/>
              </a:rPr>
            </a:br>
            <a:r>
              <a:rPr lang="en-US" sz="2400" b="0" i="0" u="none">
                <a:solidFill>
                  <a:schemeClr val="dk1"/>
                </a:solidFill>
                <a:latin typeface="Times New Roman"/>
                <a:ea typeface="Times New Roman"/>
                <a:cs typeface="Times New Roman"/>
                <a:sym typeface="Times New Roman"/>
              </a:rPr>
              <a:t>Его опыты позволили также оценить распределение молекул по скоростям. Схема установки Штерна представлена на рисунке.</a:t>
            </a:r>
            <a:r>
              <a:rPr lang="en-US" sz="4400" b="0" i="0" u="none">
                <a:solidFill>
                  <a:schemeClr val="dk1"/>
                </a:solidFill>
                <a:latin typeface="Times New Roman"/>
                <a:ea typeface="Times New Roman"/>
                <a:cs typeface="Times New Roman"/>
                <a:sym typeface="Times New Roman"/>
              </a:rPr>
              <a:t/>
            </a:r>
            <a:br>
              <a:rPr lang="en-US" sz="4400" b="0" i="0" u="none">
                <a:solidFill>
                  <a:schemeClr val="dk1"/>
                </a:solidFill>
                <a:latin typeface="Times New Roman"/>
                <a:ea typeface="Times New Roman"/>
                <a:cs typeface="Times New Roman"/>
                <a:sym typeface="Times New Roman"/>
              </a:rPr>
            </a:br>
            <a:endParaRPr/>
          </a:p>
        </p:txBody>
      </p:sp>
      <p:pic>
        <p:nvPicPr>
          <p:cNvPr id="379" name="Google Shape;379;p51"/>
          <p:cNvPicPr preferRelativeResize="0"/>
          <p:nvPr/>
        </p:nvPicPr>
        <p:blipFill rotWithShape="1">
          <a:blip r:embed="rId3">
            <a:alphaModFix/>
          </a:blip>
          <a:srcRect/>
          <a:stretch/>
        </p:blipFill>
        <p:spPr>
          <a:xfrm>
            <a:off x="2124075" y="1557337"/>
            <a:ext cx="3168650" cy="28717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338263" y="917575"/>
            <a:ext cx="6467475" cy="50292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2"/>
          <p:cNvSpPr txBox="1"/>
          <p:nvPr/>
        </p:nvSpPr>
        <p:spPr>
          <a:xfrm>
            <a:off x="395287" y="196850"/>
            <a:ext cx="8424862" cy="52625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Вдоль оси внутреннего цилиндра с щелью натянута платиновая проволока, покрытая слоем серебра, которая нагревается током при откачанном воздухе. При нагревании серебро испаряется. Атомы серебра, вылетая через щель, попадают на внутреннюю поверхность второго цилиндра, давая изображение щели </a:t>
            </a:r>
            <a:r>
              <a:rPr lang="en-US" sz="2400" b="0" i="1" u="none">
                <a:solidFill>
                  <a:schemeClr val="dk1"/>
                </a:solidFill>
                <a:latin typeface="Times New Roman"/>
                <a:ea typeface="Times New Roman"/>
                <a:cs typeface="Times New Roman"/>
                <a:sym typeface="Times New Roman"/>
              </a:rPr>
              <a:t>О</a:t>
            </a:r>
            <a:r>
              <a:rPr lang="en-US" sz="2400" b="0" i="0" u="none">
                <a:solidFill>
                  <a:schemeClr val="dk1"/>
                </a:solidFill>
                <a:latin typeface="Times New Roman"/>
                <a:ea typeface="Times New Roman"/>
                <a:cs typeface="Times New Roman"/>
                <a:sym typeface="Times New Roman"/>
              </a:rPr>
              <a:t>. Если прибор привести во вращение вокруг общей оси цилиндров, то атомы серебра осядут не против щели, а сместятся от точки </a:t>
            </a:r>
            <a:r>
              <a:rPr lang="en-US" sz="2400" b="0" i="1" u="none">
                <a:solidFill>
                  <a:schemeClr val="dk1"/>
                </a:solidFill>
                <a:latin typeface="Times New Roman"/>
                <a:ea typeface="Times New Roman"/>
                <a:cs typeface="Times New Roman"/>
                <a:sym typeface="Times New Roman"/>
              </a:rPr>
              <a:t>О</a:t>
            </a:r>
            <a:r>
              <a:rPr lang="en-US" sz="2400" b="0" i="0" u="none">
                <a:solidFill>
                  <a:schemeClr val="dk1"/>
                </a:solidFill>
                <a:latin typeface="Times New Roman"/>
                <a:ea typeface="Times New Roman"/>
                <a:cs typeface="Times New Roman"/>
                <a:sym typeface="Times New Roman"/>
              </a:rPr>
              <a:t> на некоторое расстояние </a:t>
            </a:r>
            <a:r>
              <a:rPr lang="en-US" sz="2400" b="0" i="1" u="none">
                <a:solidFill>
                  <a:schemeClr val="dk1"/>
                </a:solidFill>
                <a:latin typeface="Times New Roman"/>
                <a:ea typeface="Times New Roman"/>
                <a:cs typeface="Times New Roman"/>
                <a:sym typeface="Times New Roman"/>
              </a:rPr>
              <a:t>s</a:t>
            </a:r>
            <a:r>
              <a:rPr lang="en-US" sz="2400" b="0" i="0" u="none">
                <a:solidFill>
                  <a:schemeClr val="dk1"/>
                </a:solidFill>
                <a:latin typeface="Times New Roman"/>
                <a:ea typeface="Times New Roman"/>
                <a:cs typeface="Times New Roman"/>
                <a:sym typeface="Times New Roman"/>
              </a:rPr>
              <a:t>. Изображение щели получается размытым. Исследуя толщину осажденного слоя, можно оценить распределение молекул по скоростям, которое соответствует максвелловскому  распределению.</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53" descr="D:\СГМ\! УЧЕБА с 9 янв 2021 год\! РЭА\Лекции\Черновики лекц\7 Лек 21 г Метод модели ид газа и стат мет\Скан для лек\Опыт штерна 2.jpg"/>
          <p:cNvPicPr preferRelativeResize="0"/>
          <p:nvPr/>
        </p:nvPicPr>
        <p:blipFill rotWithShape="1">
          <a:blip r:embed="rId3">
            <a:alphaModFix/>
          </a:blip>
          <a:srcRect/>
          <a:stretch/>
        </p:blipFill>
        <p:spPr>
          <a:xfrm>
            <a:off x="539750" y="471487"/>
            <a:ext cx="8377237" cy="41814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54"/>
          <p:cNvPicPr preferRelativeResize="0"/>
          <p:nvPr/>
        </p:nvPicPr>
        <p:blipFill rotWithShape="1">
          <a:blip r:embed="rId3">
            <a:alphaModFix/>
          </a:blip>
          <a:srcRect/>
          <a:stretch/>
        </p:blipFill>
        <p:spPr>
          <a:xfrm>
            <a:off x="6672262" y="373062"/>
            <a:ext cx="2147887" cy="3560762"/>
          </a:xfrm>
          <a:prstGeom prst="rect">
            <a:avLst/>
          </a:prstGeom>
          <a:noFill/>
          <a:ln>
            <a:noFill/>
          </a:ln>
        </p:spPr>
      </p:pic>
      <p:sp>
        <p:nvSpPr>
          <p:cNvPr id="395" name="Google Shape;395;p54"/>
          <p:cNvSpPr txBox="1"/>
          <p:nvPr/>
        </p:nvSpPr>
        <p:spPr>
          <a:xfrm>
            <a:off x="468312" y="404812"/>
            <a:ext cx="5903912" cy="230981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Этот закон вывел на основе основных положений МКТ, теории вероятностей и математической статистики  в 1860 году Дж. Максвелл. </a:t>
            </a:r>
            <a:endParaRPr/>
          </a:p>
        </p:txBody>
      </p:sp>
      <p:sp>
        <p:nvSpPr>
          <p:cNvPr id="396" name="Google Shape;396;p54"/>
          <p:cNvSpPr txBox="1"/>
          <p:nvPr/>
        </p:nvSpPr>
        <p:spPr>
          <a:xfrm>
            <a:off x="468312" y="2276475"/>
            <a:ext cx="6264300" cy="2806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50000"/>
              </a:lnSpc>
              <a:spcBef>
                <a:spcPts val="10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Этот закон позволяет определить относительное число молекул        , скорости которых лежат в интервале скоростей от     до             . </a:t>
            </a:r>
            <a:endParaRPr/>
          </a:p>
        </p:txBody>
      </p:sp>
      <p:pic>
        <p:nvPicPr>
          <p:cNvPr id="397" name="Google Shape;397;p54"/>
          <p:cNvPicPr preferRelativeResize="0"/>
          <p:nvPr/>
        </p:nvPicPr>
        <p:blipFill rotWithShape="1">
          <a:blip r:embed="rId4">
            <a:alphaModFix/>
          </a:blip>
          <a:srcRect/>
          <a:stretch/>
        </p:blipFill>
        <p:spPr>
          <a:xfrm>
            <a:off x="4516628" y="3402043"/>
            <a:ext cx="485774" cy="596810"/>
          </a:xfrm>
          <a:prstGeom prst="rect">
            <a:avLst/>
          </a:prstGeom>
          <a:noFill/>
          <a:ln>
            <a:noFill/>
          </a:ln>
        </p:spPr>
      </p:pic>
      <p:pic>
        <p:nvPicPr>
          <p:cNvPr id="398" name="Google Shape;398;p54"/>
          <p:cNvPicPr preferRelativeResize="0"/>
          <p:nvPr/>
        </p:nvPicPr>
        <p:blipFill rotWithShape="1">
          <a:blip r:embed="rId5">
            <a:alphaModFix/>
          </a:blip>
          <a:srcRect/>
          <a:stretch/>
        </p:blipFill>
        <p:spPr>
          <a:xfrm>
            <a:off x="5887075" y="4194200"/>
            <a:ext cx="242886" cy="238125"/>
          </a:xfrm>
          <a:prstGeom prst="rect">
            <a:avLst/>
          </a:prstGeom>
          <a:noFill/>
          <a:ln>
            <a:noFill/>
          </a:ln>
        </p:spPr>
      </p:pic>
      <p:pic>
        <p:nvPicPr>
          <p:cNvPr id="399" name="Google Shape;399;p54"/>
          <p:cNvPicPr preferRelativeResize="0"/>
          <p:nvPr/>
        </p:nvPicPr>
        <p:blipFill rotWithShape="1">
          <a:blip r:embed="rId6">
            <a:alphaModFix/>
          </a:blip>
          <a:srcRect/>
          <a:stretch/>
        </p:blipFill>
        <p:spPr>
          <a:xfrm>
            <a:off x="6558625" y="4160863"/>
            <a:ext cx="1092200" cy="304800"/>
          </a:xfrm>
          <a:prstGeom prst="rect">
            <a:avLst/>
          </a:prstGeom>
          <a:noFill/>
          <a:ln>
            <a:noFill/>
          </a:ln>
        </p:spPr>
      </p:pic>
      <p:sp>
        <p:nvSpPr>
          <p:cNvPr id="400" name="Google Shape;400;p54"/>
          <p:cNvSpPr txBox="1"/>
          <p:nvPr/>
        </p:nvSpPr>
        <p:spPr>
          <a:xfrm>
            <a:off x="468312" y="4875212"/>
            <a:ext cx="8351700" cy="1514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Очевидно, что  из      молекул, находящихся в сосуде, число        таких молекул тем больше, чем больше интервал скоростей       . </a:t>
            </a:r>
            <a:endParaRPr/>
          </a:p>
        </p:txBody>
      </p:sp>
      <p:pic>
        <p:nvPicPr>
          <p:cNvPr id="401" name="Google Shape;401;p54"/>
          <p:cNvPicPr preferRelativeResize="0"/>
          <p:nvPr/>
        </p:nvPicPr>
        <p:blipFill rotWithShape="1">
          <a:blip r:embed="rId7">
            <a:alphaModFix/>
          </a:blip>
          <a:srcRect/>
          <a:stretch/>
        </p:blipFill>
        <p:spPr>
          <a:xfrm>
            <a:off x="3365500" y="4995862"/>
            <a:ext cx="342900" cy="304800"/>
          </a:xfrm>
          <a:prstGeom prst="rect">
            <a:avLst/>
          </a:prstGeom>
          <a:noFill/>
          <a:ln>
            <a:noFill/>
          </a:ln>
        </p:spPr>
      </p:pic>
      <p:pic>
        <p:nvPicPr>
          <p:cNvPr id="402" name="Google Shape;402;p54"/>
          <p:cNvPicPr preferRelativeResize="0"/>
          <p:nvPr/>
        </p:nvPicPr>
        <p:blipFill rotWithShape="1">
          <a:blip r:embed="rId8">
            <a:alphaModFix/>
          </a:blip>
          <a:srcRect/>
          <a:stretch/>
        </p:blipFill>
        <p:spPr>
          <a:xfrm>
            <a:off x="1481137" y="5500687"/>
            <a:ext cx="571500" cy="304800"/>
          </a:xfrm>
          <a:prstGeom prst="rect">
            <a:avLst/>
          </a:prstGeom>
          <a:noFill/>
          <a:ln>
            <a:noFill/>
          </a:ln>
        </p:spPr>
      </p:pic>
      <p:pic>
        <p:nvPicPr>
          <p:cNvPr id="403" name="Google Shape;403;p54"/>
          <p:cNvPicPr preferRelativeResize="0"/>
          <p:nvPr/>
        </p:nvPicPr>
        <p:blipFill rotWithShape="1">
          <a:blip r:embed="rId9">
            <a:alphaModFix/>
          </a:blip>
          <a:srcRect/>
          <a:stretch/>
        </p:blipFill>
        <p:spPr>
          <a:xfrm>
            <a:off x="3620975" y="5991887"/>
            <a:ext cx="485775" cy="304799"/>
          </a:xfrm>
          <a:prstGeom prst="rect">
            <a:avLst/>
          </a:prstGeom>
          <a:noFill/>
          <a:ln>
            <a:noFill/>
          </a:ln>
        </p:spPr>
      </p:pic>
      <p:sp>
        <p:nvSpPr>
          <p:cNvPr id="404" name="Google Shape;404;p54"/>
          <p:cNvSpPr txBox="1"/>
          <p:nvPr/>
        </p:nvSpPr>
        <p:spPr>
          <a:xfrm>
            <a:off x="6659562" y="3429000"/>
            <a:ext cx="2160587" cy="504825"/>
          </a:xfrm>
          <a:prstGeom prst="rect">
            <a:avLst/>
          </a:prstGeom>
          <a:gradFill>
            <a:gsLst>
              <a:gs pos="0">
                <a:srgbClr val="FFBE86"/>
              </a:gs>
              <a:gs pos="35000">
                <a:srgbClr val="FFD0AA"/>
              </a:gs>
              <a:gs pos="100000">
                <a:srgbClr val="FFEBDB"/>
              </a:gs>
            </a:gsLst>
            <a:lin ang="16200000" scaled="0"/>
          </a:gradFill>
          <a:ln w="9525" cap="flat" cmpd="sng">
            <a:solidFill>
              <a:srgbClr val="F6924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5" name="Google Shape;405;p54"/>
          <p:cNvSpPr txBox="1"/>
          <p:nvPr/>
        </p:nvSpPr>
        <p:spPr>
          <a:xfrm>
            <a:off x="6659562" y="3500437"/>
            <a:ext cx="2197100" cy="40005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Дж. К. Максвелл</a:t>
            </a:r>
            <a:endParaRPr/>
          </a:p>
        </p:txBody>
      </p:sp>
      <p:sp>
        <p:nvSpPr>
          <p:cNvPr id="406" name="Google Shape;406;p54"/>
          <p:cNvSpPr txBox="1"/>
          <p:nvPr/>
        </p:nvSpPr>
        <p:spPr>
          <a:xfrm>
            <a:off x="611187" y="188912"/>
            <a:ext cx="5341937"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Распределение Максвелла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500"/>
                                        <p:tgtEl>
                                          <p:spTgt spid="405"/>
                                        </p:tgtEl>
                                      </p:cBhvr>
                                    </p:animEffect>
                                  </p:childTnLst>
                                </p:cTn>
                              </p:par>
                              <p:par>
                                <p:cTn id="14" presetID="10" presetClass="entr" presetSubtype="0" fill="hold" nodeType="withEffect">
                                  <p:stCondLst>
                                    <p:cond delay="0"/>
                                  </p:stCondLst>
                                  <p:childTnLst>
                                    <p:set>
                                      <p:cBhvr>
                                        <p:cTn id="15" dur="1" fill="hold">
                                          <p:stCondLst>
                                            <p:cond delay="0"/>
                                          </p:stCondLst>
                                        </p:cTn>
                                        <p:tgtEl>
                                          <p:spTgt spid="404"/>
                                        </p:tgtEl>
                                        <p:attrNameLst>
                                          <p:attrName>style.visibility</p:attrName>
                                        </p:attrNameLst>
                                      </p:cBhvr>
                                      <p:to>
                                        <p:strVal val="visible"/>
                                      </p:to>
                                    </p:set>
                                    <p:animEffect transition="in" filter="fade">
                                      <p:cBhvr>
                                        <p:cTn id="16" dur="500"/>
                                        <p:tgtEl>
                                          <p:spTgt spid="40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5"/>
          <p:cNvSpPr txBox="1"/>
          <p:nvPr/>
        </p:nvSpPr>
        <p:spPr>
          <a:xfrm>
            <a:off x="395287" y="476250"/>
            <a:ext cx="8569200" cy="3625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Ясно так же, что         должно быть пропорционально числу молекул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Кроме того, понятно, что в одинаковых по величине интервалах       , но при разных значениях скорости  число молекул         будет различным.  Очень «быстрых» и очень «медленных» молекул в газе ничтожно мало. </a:t>
            </a:r>
            <a:endParaRPr/>
          </a:p>
        </p:txBody>
      </p:sp>
      <p:pic>
        <p:nvPicPr>
          <p:cNvPr id="412" name="Google Shape;412;p55"/>
          <p:cNvPicPr preferRelativeResize="0"/>
          <p:nvPr/>
        </p:nvPicPr>
        <p:blipFill rotWithShape="1">
          <a:blip r:embed="rId3">
            <a:alphaModFix/>
          </a:blip>
          <a:srcRect/>
          <a:stretch/>
        </p:blipFill>
        <p:spPr>
          <a:xfrm>
            <a:off x="2770187" y="1090612"/>
            <a:ext cx="342900" cy="304800"/>
          </a:xfrm>
          <a:prstGeom prst="rect">
            <a:avLst/>
          </a:prstGeom>
          <a:noFill/>
          <a:ln>
            <a:noFill/>
          </a:ln>
        </p:spPr>
      </p:pic>
      <p:pic>
        <p:nvPicPr>
          <p:cNvPr id="413" name="Google Shape;413;p55"/>
          <p:cNvPicPr preferRelativeResize="0"/>
          <p:nvPr/>
        </p:nvPicPr>
        <p:blipFill rotWithShape="1">
          <a:blip r:embed="rId4">
            <a:alphaModFix/>
          </a:blip>
          <a:srcRect/>
          <a:stretch/>
        </p:blipFill>
        <p:spPr>
          <a:xfrm>
            <a:off x="3113075" y="620712"/>
            <a:ext cx="571499" cy="304801"/>
          </a:xfrm>
          <a:prstGeom prst="rect">
            <a:avLst/>
          </a:prstGeom>
          <a:noFill/>
          <a:ln>
            <a:noFill/>
          </a:ln>
        </p:spPr>
      </p:pic>
      <p:pic>
        <p:nvPicPr>
          <p:cNvPr id="414" name="Google Shape;414;p55"/>
          <p:cNvPicPr preferRelativeResize="0"/>
          <p:nvPr/>
        </p:nvPicPr>
        <p:blipFill rotWithShape="1">
          <a:blip r:embed="rId4">
            <a:alphaModFix/>
          </a:blip>
          <a:srcRect/>
          <a:stretch/>
        </p:blipFill>
        <p:spPr>
          <a:xfrm>
            <a:off x="2847975" y="2692400"/>
            <a:ext cx="571500" cy="304800"/>
          </a:xfrm>
          <a:prstGeom prst="rect">
            <a:avLst/>
          </a:prstGeom>
          <a:noFill/>
          <a:ln>
            <a:noFill/>
          </a:ln>
        </p:spPr>
      </p:pic>
      <p:pic>
        <p:nvPicPr>
          <p:cNvPr id="415" name="Google Shape;415;p55"/>
          <p:cNvPicPr preferRelativeResize="0"/>
          <p:nvPr/>
        </p:nvPicPr>
        <p:blipFill rotWithShape="1">
          <a:blip r:embed="rId5">
            <a:alphaModFix/>
          </a:blip>
          <a:srcRect/>
          <a:stretch/>
        </p:blipFill>
        <p:spPr>
          <a:xfrm>
            <a:off x="2286000" y="2205037"/>
            <a:ext cx="485775" cy="304800"/>
          </a:xfrm>
          <a:prstGeom prst="rect">
            <a:avLst/>
          </a:prstGeom>
          <a:noFill/>
          <a:ln>
            <a:noFill/>
          </a:ln>
        </p:spPr>
      </p:pic>
      <p:pic>
        <p:nvPicPr>
          <p:cNvPr id="416" name="Google Shape;416;p55"/>
          <p:cNvPicPr preferRelativeResize="0"/>
          <p:nvPr/>
        </p:nvPicPr>
        <p:blipFill rotWithShape="1">
          <a:blip r:embed="rId6">
            <a:alphaModFix/>
          </a:blip>
          <a:srcRect/>
          <a:stretch/>
        </p:blipFill>
        <p:spPr>
          <a:xfrm>
            <a:off x="8304212" y="2260600"/>
            <a:ext cx="228600" cy="238125"/>
          </a:xfrm>
          <a:prstGeom prst="rect">
            <a:avLst/>
          </a:prstGeom>
          <a:noFill/>
          <a:ln>
            <a:noFill/>
          </a:ln>
        </p:spPr>
      </p:pic>
      <p:sp>
        <p:nvSpPr>
          <p:cNvPr id="417" name="Google Shape;417;p55"/>
          <p:cNvSpPr txBox="1"/>
          <p:nvPr/>
        </p:nvSpPr>
        <p:spPr>
          <a:xfrm>
            <a:off x="395287" y="4149725"/>
            <a:ext cx="8569200" cy="2010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Поэтому в газе  при  данной температуре  Т должна быть такая скорость молекул, близкой к которой должно обладать большинство молекул. Эта скорость называется </a:t>
            </a:r>
            <a:r>
              <a:rPr lang="en-US" sz="2800" b="1" i="1" u="none">
                <a:solidFill>
                  <a:srgbClr val="0070C0"/>
                </a:solidFill>
                <a:latin typeface="Times New Roman"/>
                <a:ea typeface="Times New Roman"/>
                <a:cs typeface="Times New Roman"/>
                <a:sym typeface="Times New Roman"/>
              </a:rPr>
              <a:t>наиболее вероятная скорость </a:t>
            </a:r>
            <a:r>
              <a:rPr lang="en-US" sz="2800" b="1" i="1" u="none">
                <a:solidFill>
                  <a:srgbClr val="0070C0"/>
                </a:solidFill>
                <a:latin typeface="Bookman Old Style"/>
                <a:ea typeface="Bookman Old Style"/>
                <a:cs typeface="Bookman Old Style"/>
                <a:sym typeface="Bookman Old Style"/>
              </a:rPr>
              <a:t>v</a:t>
            </a:r>
            <a:r>
              <a:rPr lang="en-US" sz="2800" b="1" i="0" u="none" baseline="-25000">
                <a:solidFill>
                  <a:srgbClr val="0070C0"/>
                </a:solidFill>
                <a:latin typeface="Bookman Old Style"/>
                <a:ea typeface="Bookman Old Style"/>
                <a:cs typeface="Bookman Old Style"/>
                <a:sym typeface="Bookman Old Style"/>
              </a:rPr>
              <a:t>в</a:t>
            </a:r>
            <a:r>
              <a:rPr lang="en-US" sz="2800" b="1" i="1" u="none">
                <a:solidFill>
                  <a:srgbClr val="0070C0"/>
                </a:solidFill>
                <a:latin typeface="Times New Roman"/>
                <a:ea typeface="Times New Roman"/>
                <a:cs typeface="Times New Roman"/>
                <a:sym typeface="Times New Roman"/>
              </a:rPr>
              <a:t> </a:t>
            </a:r>
            <a:r>
              <a:rPr lang="en-US" sz="2800" b="0" i="0" u="none">
                <a:solidFill>
                  <a:srgbClr val="00B0F0"/>
                </a:solidFill>
                <a:latin typeface="Times New Roman"/>
                <a:ea typeface="Times New Roman"/>
                <a:cs typeface="Times New Roman"/>
                <a:sym typeface="Times New Roman"/>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xEl>
                                              <p:pRg st="0" end="0"/>
                                            </p:txEl>
                                          </p:spTgt>
                                        </p:tgtEl>
                                        <p:attrNameLst>
                                          <p:attrName>style.visibility</p:attrName>
                                        </p:attrNameLst>
                                      </p:cBhvr>
                                      <p:to>
                                        <p:strVal val="visible"/>
                                      </p:to>
                                    </p:set>
                                    <p:animEffect transition="in" filter="fade">
                                      <p:cBhvr>
                                        <p:cTn id="7" dur="500"/>
                                        <p:tgtEl>
                                          <p:spTgt spid="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1">
                                            <p:txEl>
                                              <p:pRg st="1" end="1"/>
                                            </p:txEl>
                                          </p:spTgt>
                                        </p:tgtEl>
                                        <p:attrNameLst>
                                          <p:attrName>style.visibility</p:attrName>
                                        </p:attrNameLst>
                                      </p:cBhvr>
                                      <p:to>
                                        <p:strVal val="visible"/>
                                      </p:to>
                                    </p:set>
                                    <p:animEffect transition="in" filter="fade">
                                      <p:cBhvr>
                                        <p:cTn id="12" dur="500"/>
                                        <p:tgtEl>
                                          <p:spTgt spid="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7"/>
                                        </p:tgtEl>
                                        <p:attrNameLst>
                                          <p:attrName>style.visibility</p:attrName>
                                        </p:attrNameLst>
                                      </p:cBhvr>
                                      <p:to>
                                        <p:strVal val="visible"/>
                                      </p:to>
                                    </p:set>
                                    <p:animEffect transition="in" filter="fade">
                                      <p:cBhvr>
                                        <p:cTn id="17"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p56"/>
          <p:cNvSpPr txBox="1"/>
          <p:nvPr/>
        </p:nvSpPr>
        <p:spPr>
          <a:xfrm>
            <a:off x="395287" y="404812"/>
            <a:ext cx="8353500" cy="3386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И так, с учетом высказанных очевидных  предположений должно выполняться соотношение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 функция распределения молекул по скоростям.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Перейдя к пределу, получим</a:t>
            </a:r>
            <a:endParaRPr/>
          </a:p>
        </p:txBody>
      </p:sp>
      <p:pic>
        <p:nvPicPr>
          <p:cNvPr id="424" name="Google Shape;424;p56"/>
          <p:cNvPicPr preferRelativeResize="0"/>
          <p:nvPr/>
        </p:nvPicPr>
        <p:blipFill rotWithShape="1">
          <a:blip r:embed="rId3">
            <a:alphaModFix/>
          </a:blip>
          <a:srcRect/>
          <a:stretch/>
        </p:blipFill>
        <p:spPr>
          <a:xfrm>
            <a:off x="2771775" y="1643062"/>
            <a:ext cx="2609850" cy="485775"/>
          </a:xfrm>
          <a:prstGeom prst="rect">
            <a:avLst/>
          </a:prstGeom>
          <a:noFill/>
          <a:ln>
            <a:noFill/>
          </a:ln>
        </p:spPr>
      </p:pic>
      <p:pic>
        <p:nvPicPr>
          <p:cNvPr id="425" name="Google Shape;425;p56"/>
          <p:cNvPicPr preferRelativeResize="0"/>
          <p:nvPr/>
        </p:nvPicPr>
        <p:blipFill rotWithShape="1">
          <a:blip r:embed="rId4">
            <a:alphaModFix/>
          </a:blip>
          <a:srcRect/>
          <a:stretch/>
        </p:blipFill>
        <p:spPr>
          <a:xfrm>
            <a:off x="1116012" y="2192337"/>
            <a:ext cx="800100" cy="485775"/>
          </a:xfrm>
          <a:prstGeom prst="rect">
            <a:avLst/>
          </a:prstGeom>
          <a:noFill/>
          <a:ln>
            <a:noFill/>
          </a:ln>
        </p:spPr>
      </p:pic>
      <p:pic>
        <p:nvPicPr>
          <p:cNvPr id="426" name="Google Shape;426;p56"/>
          <p:cNvPicPr preferRelativeResize="0"/>
          <p:nvPr/>
        </p:nvPicPr>
        <p:blipFill rotWithShape="1">
          <a:blip r:embed="rId5">
            <a:alphaModFix/>
          </a:blip>
          <a:srcRect/>
          <a:stretch/>
        </p:blipFill>
        <p:spPr>
          <a:xfrm>
            <a:off x="3017837" y="3854450"/>
            <a:ext cx="3152775" cy="485775"/>
          </a:xfrm>
          <a:prstGeom prst="rect">
            <a:avLst/>
          </a:prstGeom>
          <a:noFill/>
          <a:ln>
            <a:noFill/>
          </a:ln>
        </p:spPr>
      </p:pic>
      <p:pic>
        <p:nvPicPr>
          <p:cNvPr id="427" name="Google Shape;427;p56"/>
          <p:cNvPicPr preferRelativeResize="0"/>
          <p:nvPr/>
        </p:nvPicPr>
        <p:blipFill rotWithShape="1">
          <a:blip r:embed="rId6">
            <a:alphaModFix/>
          </a:blip>
          <a:srcRect/>
          <a:stretch/>
        </p:blipFill>
        <p:spPr>
          <a:xfrm>
            <a:off x="1547874" y="4734110"/>
            <a:ext cx="6010275" cy="1133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xEl>
                                              <p:pRg st="0" end="0"/>
                                            </p:txEl>
                                          </p:spTgt>
                                        </p:tgtEl>
                                        <p:attrNameLst>
                                          <p:attrName>style.visibility</p:attrName>
                                        </p:attrNameLst>
                                      </p:cBhvr>
                                      <p:to>
                                        <p:strVal val="visible"/>
                                      </p:to>
                                    </p:set>
                                    <p:animEffect transition="in" filter="fade">
                                      <p:cBhvr>
                                        <p:cTn id="7" dur="500"/>
                                        <p:tgtEl>
                                          <p:spTgt spid="4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xEl>
                                              <p:pRg st="1" end="1"/>
                                            </p:txEl>
                                          </p:spTgt>
                                        </p:tgtEl>
                                        <p:attrNameLst>
                                          <p:attrName>style.visibility</p:attrName>
                                        </p:attrNameLst>
                                      </p:cBhvr>
                                      <p:to>
                                        <p:strVal val="visible"/>
                                      </p:to>
                                    </p:set>
                                    <p:animEffect transition="in" filter="fade">
                                      <p:cBhvr>
                                        <p:cTn id="12" dur="500"/>
                                        <p:tgtEl>
                                          <p:spTgt spid="4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3">
                                            <p:txEl>
                                              <p:pRg st="2" end="2"/>
                                            </p:txEl>
                                          </p:spTgt>
                                        </p:tgtEl>
                                        <p:attrNameLst>
                                          <p:attrName>style.visibility</p:attrName>
                                        </p:attrNameLst>
                                      </p:cBhvr>
                                      <p:to>
                                        <p:strVal val="visible"/>
                                      </p:to>
                                    </p:set>
                                    <p:animEffect transition="in" filter="fade">
                                      <p:cBhvr>
                                        <p:cTn id="17" dur="500"/>
                                        <p:tgtEl>
                                          <p:spTgt spid="4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3">
                                            <p:txEl>
                                              <p:pRg st="3" end="3"/>
                                            </p:txEl>
                                          </p:spTgt>
                                        </p:tgtEl>
                                        <p:attrNameLst>
                                          <p:attrName>style.visibility</p:attrName>
                                        </p:attrNameLst>
                                      </p:cBhvr>
                                      <p:to>
                                        <p:strVal val="visible"/>
                                      </p:to>
                                    </p:set>
                                    <p:animEffect transition="in" filter="fade">
                                      <p:cBhvr>
                                        <p:cTn id="22" dur="500"/>
                                        <p:tgtEl>
                                          <p:spTgt spid="4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7"/>
          <p:cNvSpPr txBox="1"/>
          <p:nvPr/>
        </p:nvSpPr>
        <p:spPr>
          <a:xfrm>
            <a:off x="4716462" y="635000"/>
            <a:ext cx="4248300" cy="2010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На этом рисунке показаны два графика функции распределения при двух температурах </a:t>
            </a:r>
            <a:r>
              <a:rPr lang="en-US" sz="2800" b="0" i="1" u="none">
                <a:solidFill>
                  <a:schemeClr val="dk1"/>
                </a:solidFill>
                <a:latin typeface="Times New Roman"/>
                <a:ea typeface="Times New Roman"/>
                <a:cs typeface="Times New Roman"/>
                <a:sym typeface="Times New Roman"/>
              </a:rPr>
              <a:t>Т</a:t>
            </a:r>
            <a:r>
              <a:rPr lang="en-US" sz="2800" b="0" i="0" u="none" baseline="-25000">
                <a:solidFill>
                  <a:schemeClr val="dk1"/>
                </a:solidFill>
                <a:latin typeface="Times New Roman"/>
                <a:ea typeface="Times New Roman"/>
                <a:cs typeface="Times New Roman"/>
                <a:sym typeface="Times New Roman"/>
              </a:rPr>
              <a:t>2</a:t>
            </a:r>
            <a:r>
              <a:rPr lang="en-US" sz="2800" b="0" i="0" u="none">
                <a:solidFill>
                  <a:schemeClr val="dk1"/>
                </a:solidFill>
                <a:latin typeface="Times New Roman"/>
                <a:ea typeface="Times New Roman"/>
                <a:cs typeface="Times New Roman"/>
                <a:sym typeface="Times New Roman"/>
              </a:rPr>
              <a:t> &gt; </a:t>
            </a:r>
            <a:r>
              <a:rPr lang="en-US" sz="2800" b="0" i="1" u="none">
                <a:solidFill>
                  <a:schemeClr val="dk1"/>
                </a:solidFill>
                <a:latin typeface="Times New Roman"/>
                <a:ea typeface="Times New Roman"/>
                <a:cs typeface="Times New Roman"/>
                <a:sym typeface="Times New Roman"/>
              </a:rPr>
              <a:t>T</a:t>
            </a:r>
            <a:r>
              <a:rPr lang="en-US" sz="2800" b="0" i="0" u="none" baseline="-25000">
                <a:solidFill>
                  <a:schemeClr val="dk1"/>
                </a:solidFill>
                <a:latin typeface="Times New Roman"/>
                <a:ea typeface="Times New Roman"/>
                <a:cs typeface="Times New Roman"/>
                <a:sym typeface="Times New Roman"/>
              </a:rPr>
              <a:t>1</a:t>
            </a:r>
            <a:r>
              <a:rPr lang="en-US" sz="2800" b="0" i="0" u="none">
                <a:solidFill>
                  <a:schemeClr val="dk1"/>
                </a:solidFill>
                <a:latin typeface="Times New Roman"/>
                <a:ea typeface="Times New Roman"/>
                <a:cs typeface="Times New Roman"/>
                <a:sym typeface="Times New Roman"/>
              </a:rPr>
              <a:t>.  </a:t>
            </a:r>
            <a:endParaRPr/>
          </a:p>
        </p:txBody>
      </p:sp>
      <p:pic>
        <p:nvPicPr>
          <p:cNvPr id="433" name="Google Shape;433;p57"/>
          <p:cNvPicPr preferRelativeResize="0"/>
          <p:nvPr/>
        </p:nvPicPr>
        <p:blipFill rotWithShape="1">
          <a:blip r:embed="rId3">
            <a:alphaModFix/>
          </a:blip>
          <a:srcRect/>
          <a:stretch/>
        </p:blipFill>
        <p:spPr>
          <a:xfrm>
            <a:off x="612775" y="565150"/>
            <a:ext cx="3929062" cy="2370137"/>
          </a:xfrm>
          <a:prstGeom prst="rect">
            <a:avLst/>
          </a:prstGeom>
          <a:noFill/>
          <a:ln>
            <a:noFill/>
          </a:ln>
        </p:spPr>
      </p:pic>
      <p:sp>
        <p:nvSpPr>
          <p:cNvPr id="434" name="Google Shape;434;p57"/>
          <p:cNvSpPr txBox="1"/>
          <p:nvPr/>
        </p:nvSpPr>
        <p:spPr>
          <a:xfrm>
            <a:off x="468312" y="3267075"/>
            <a:ext cx="8496300" cy="282575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Так как в газе не должно быть неподвижных молекул и молекул, скорости которых бесконечно велики, то должны выполняться условия: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При: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p:txBody>
      </p:sp>
      <p:pic>
        <p:nvPicPr>
          <p:cNvPr id="435" name="Google Shape;435;p57"/>
          <p:cNvPicPr preferRelativeResize="0"/>
          <p:nvPr/>
        </p:nvPicPr>
        <p:blipFill rotWithShape="1">
          <a:blip r:embed="rId4">
            <a:alphaModFix/>
          </a:blip>
          <a:srcRect/>
          <a:stretch/>
        </p:blipFill>
        <p:spPr>
          <a:xfrm>
            <a:off x="2771775" y="4941887"/>
            <a:ext cx="3019425" cy="485775"/>
          </a:xfrm>
          <a:prstGeom prst="rect">
            <a:avLst/>
          </a:prstGeom>
          <a:noFill/>
          <a:ln>
            <a:noFill/>
          </a:ln>
        </p:spPr>
      </p:pic>
      <p:pic>
        <p:nvPicPr>
          <p:cNvPr id="436" name="Google Shape;436;p57"/>
          <p:cNvPicPr preferRelativeResize="0"/>
          <p:nvPr/>
        </p:nvPicPr>
        <p:blipFill rotWithShape="1">
          <a:blip r:embed="rId5">
            <a:alphaModFix/>
          </a:blip>
          <a:srcRect/>
          <a:stretch/>
        </p:blipFill>
        <p:spPr>
          <a:xfrm>
            <a:off x="2771775" y="5607050"/>
            <a:ext cx="3067050" cy="485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
                                        </p:tgtEl>
                                        <p:attrNameLst>
                                          <p:attrName>style.visibility</p:attrName>
                                        </p:attrNameLst>
                                      </p:cBhvr>
                                      <p:to>
                                        <p:strVal val="visible"/>
                                      </p:to>
                                    </p:set>
                                    <p:animEffect transition="in" filter="fade">
                                      <p:cBhvr>
                                        <p:cTn id="12" dur="500"/>
                                        <p:tgtEl>
                                          <p:spTgt spid="4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4">
                                            <p:txEl>
                                              <p:pRg st="0" end="0"/>
                                            </p:txEl>
                                          </p:spTgt>
                                        </p:tgtEl>
                                        <p:attrNameLst>
                                          <p:attrName>style.visibility</p:attrName>
                                        </p:attrNameLst>
                                      </p:cBhvr>
                                      <p:to>
                                        <p:strVal val="visible"/>
                                      </p:to>
                                    </p:set>
                                    <p:animEffect transition="in" filter="fade">
                                      <p:cBhvr>
                                        <p:cTn id="17" dur="500"/>
                                        <p:tgtEl>
                                          <p:spTgt spid="4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4">
                                            <p:txEl>
                                              <p:pRg st="1" end="1"/>
                                            </p:txEl>
                                          </p:spTgt>
                                        </p:tgtEl>
                                        <p:attrNameLst>
                                          <p:attrName>style.visibility</p:attrName>
                                        </p:attrNameLst>
                                      </p:cBhvr>
                                      <p:to>
                                        <p:strVal val="visible"/>
                                      </p:to>
                                    </p:set>
                                    <p:animEffect transition="in" filter="fade">
                                      <p:cBhvr>
                                        <p:cTn id="22" dur="500"/>
                                        <p:tgtEl>
                                          <p:spTgt spid="43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4">
                                            <p:txEl>
                                              <p:pRg st="2" end="2"/>
                                            </p:txEl>
                                          </p:spTgt>
                                        </p:tgtEl>
                                        <p:attrNameLst>
                                          <p:attrName>style.visibility</p:attrName>
                                        </p:attrNameLst>
                                      </p:cBhvr>
                                      <p:to>
                                        <p:strVal val="visible"/>
                                      </p:to>
                                    </p:set>
                                    <p:animEffect transition="in" filter="fade">
                                      <p:cBhvr>
                                        <p:cTn id="27" dur="500"/>
                                        <p:tgtEl>
                                          <p:spTgt spid="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58"/>
          <p:cNvPicPr preferRelativeResize="0"/>
          <p:nvPr/>
        </p:nvPicPr>
        <p:blipFill rotWithShape="1">
          <a:blip r:embed="rId3">
            <a:alphaModFix/>
          </a:blip>
          <a:srcRect/>
          <a:stretch/>
        </p:blipFill>
        <p:spPr>
          <a:xfrm>
            <a:off x="5435600" y="476250"/>
            <a:ext cx="462959" cy="603250"/>
          </a:xfrm>
          <a:prstGeom prst="rect">
            <a:avLst/>
          </a:prstGeom>
          <a:noFill/>
          <a:ln>
            <a:noFill/>
          </a:ln>
        </p:spPr>
      </p:pic>
      <p:pic>
        <p:nvPicPr>
          <p:cNvPr id="442" name="Google Shape;442;p58"/>
          <p:cNvPicPr preferRelativeResize="0"/>
          <p:nvPr/>
        </p:nvPicPr>
        <p:blipFill rotWithShape="1">
          <a:blip r:embed="rId4">
            <a:alphaModFix/>
          </a:blip>
          <a:srcRect/>
          <a:stretch/>
        </p:blipFill>
        <p:spPr>
          <a:xfrm>
            <a:off x="5152725" y="1079512"/>
            <a:ext cx="1028702" cy="304800"/>
          </a:xfrm>
          <a:prstGeom prst="rect">
            <a:avLst/>
          </a:prstGeom>
          <a:noFill/>
          <a:ln>
            <a:noFill/>
          </a:ln>
        </p:spPr>
      </p:pic>
      <p:sp>
        <p:nvSpPr>
          <p:cNvPr id="443" name="Google Shape;443;p58"/>
          <p:cNvSpPr txBox="1"/>
          <p:nvPr/>
        </p:nvSpPr>
        <p:spPr>
          <a:xfrm>
            <a:off x="468287" y="348325"/>
            <a:ext cx="8496300" cy="4249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Относительное число молекул          , скорости которых лежат в интервале от              , определяется на этом  рисунке площадью                                синей полоски.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Площади, ограниченные кривыми распределения и осью </a:t>
            </a:r>
            <a:r>
              <a:rPr lang="en-US" sz="2800" b="0" i="1" u="none">
                <a:solidFill>
                  <a:schemeClr val="dk1"/>
                </a:solidFill>
                <a:latin typeface="Bookman Old Style"/>
                <a:ea typeface="Bookman Old Style"/>
                <a:cs typeface="Bookman Old Style"/>
                <a:sym typeface="Bookman Old Style"/>
              </a:rPr>
              <a:t>v </a:t>
            </a:r>
            <a:r>
              <a:rPr lang="en-US" sz="2800" b="0" i="0" u="none">
                <a:solidFill>
                  <a:schemeClr val="dk1"/>
                </a:solidFill>
                <a:latin typeface="Times New Roman"/>
                <a:ea typeface="Times New Roman"/>
                <a:cs typeface="Times New Roman"/>
                <a:sym typeface="Times New Roman"/>
              </a:rPr>
              <a:t> в обоих случаях равны единице.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Это означает, что функция             удовлетворяет условию нормировки:</a:t>
            </a:r>
            <a:endParaRPr/>
          </a:p>
        </p:txBody>
      </p:sp>
      <p:pic>
        <p:nvPicPr>
          <p:cNvPr id="444" name="Google Shape;444;p58"/>
          <p:cNvPicPr preferRelativeResize="0"/>
          <p:nvPr/>
        </p:nvPicPr>
        <p:blipFill rotWithShape="1">
          <a:blip r:embed="rId5">
            <a:alphaModFix/>
          </a:blip>
          <a:srcRect/>
          <a:stretch/>
        </p:blipFill>
        <p:spPr>
          <a:xfrm>
            <a:off x="4868862" y="3584275"/>
            <a:ext cx="800100" cy="485775"/>
          </a:xfrm>
          <a:prstGeom prst="rect">
            <a:avLst/>
          </a:prstGeom>
          <a:noFill/>
          <a:ln>
            <a:noFill/>
          </a:ln>
        </p:spPr>
      </p:pic>
      <p:pic>
        <p:nvPicPr>
          <p:cNvPr id="445" name="Google Shape;445;p58"/>
          <p:cNvPicPr preferRelativeResize="0"/>
          <p:nvPr/>
        </p:nvPicPr>
        <p:blipFill rotWithShape="1">
          <a:blip r:embed="rId6">
            <a:alphaModFix/>
          </a:blip>
          <a:srcRect/>
          <a:stretch/>
        </p:blipFill>
        <p:spPr>
          <a:xfrm>
            <a:off x="4009725" y="4070062"/>
            <a:ext cx="2171700" cy="1019175"/>
          </a:xfrm>
          <a:prstGeom prst="rect">
            <a:avLst/>
          </a:prstGeom>
          <a:noFill/>
          <a:ln>
            <a:noFill/>
          </a:ln>
        </p:spPr>
      </p:pic>
      <p:pic>
        <p:nvPicPr>
          <p:cNvPr id="446" name="Google Shape;446;p58"/>
          <p:cNvPicPr preferRelativeResize="0"/>
          <p:nvPr/>
        </p:nvPicPr>
        <p:blipFill rotWithShape="1">
          <a:blip r:embed="rId7">
            <a:alphaModFix/>
          </a:blip>
          <a:srcRect/>
          <a:stretch/>
        </p:blipFill>
        <p:spPr>
          <a:xfrm>
            <a:off x="4868850" y="1384312"/>
            <a:ext cx="2657475" cy="561975"/>
          </a:xfrm>
          <a:prstGeom prst="rect">
            <a:avLst/>
          </a:prstGeom>
          <a:noFill/>
          <a:ln>
            <a:noFill/>
          </a:ln>
        </p:spPr>
      </p:pic>
      <p:pic>
        <p:nvPicPr>
          <p:cNvPr id="447" name="Google Shape;447;p58"/>
          <p:cNvPicPr preferRelativeResize="0"/>
          <p:nvPr/>
        </p:nvPicPr>
        <p:blipFill rotWithShape="1">
          <a:blip r:embed="rId8">
            <a:alphaModFix/>
          </a:blip>
          <a:srcRect/>
          <a:stretch/>
        </p:blipFill>
        <p:spPr>
          <a:xfrm>
            <a:off x="739900" y="4656303"/>
            <a:ext cx="2932168" cy="176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Effect transition="in" filter="fade">
                                      <p:cBhvr>
                                        <p:cTn id="7" dur="500"/>
                                        <p:tgtEl>
                                          <p:spTgt spid="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xEl>
                                              <p:pRg st="1" end="1"/>
                                            </p:txEl>
                                          </p:spTgt>
                                        </p:tgtEl>
                                        <p:attrNameLst>
                                          <p:attrName>style.visibility</p:attrName>
                                        </p:attrNameLst>
                                      </p:cBhvr>
                                      <p:to>
                                        <p:strVal val="visible"/>
                                      </p:to>
                                    </p:set>
                                    <p:animEffect transition="in" filter="fade">
                                      <p:cBhvr>
                                        <p:cTn id="12" dur="500"/>
                                        <p:tgtEl>
                                          <p:spTgt spid="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3">
                                            <p:txEl>
                                              <p:pRg st="2" end="2"/>
                                            </p:txEl>
                                          </p:spTgt>
                                        </p:tgtEl>
                                        <p:attrNameLst>
                                          <p:attrName>style.visibility</p:attrName>
                                        </p:attrNameLst>
                                      </p:cBhvr>
                                      <p:to>
                                        <p:strVal val="visible"/>
                                      </p:to>
                                    </p:set>
                                    <p:animEffect transition="in" filter="fade">
                                      <p:cBhvr>
                                        <p:cTn id="17" dur="500"/>
                                        <p:tgtEl>
                                          <p:spTgt spid="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59"/>
          <p:cNvSpPr txBox="1"/>
          <p:nvPr/>
        </p:nvSpPr>
        <p:spPr>
          <a:xfrm>
            <a:off x="612775" y="404812"/>
            <a:ext cx="8208962" cy="306546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Наиболее вероятная скорость        на рисунке – это скорость, при которой            достигает максимума. </a:t>
            </a:r>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Значение        можно найти продифференцировав  </a:t>
            </a:r>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по аргументу     , приравняв производную  к нулю при                 и решив полученное уравнение относительно       :</a:t>
            </a:r>
            <a:endParaRPr/>
          </a:p>
        </p:txBody>
      </p:sp>
      <p:pic>
        <p:nvPicPr>
          <p:cNvPr id="454" name="Google Shape;454;p59"/>
          <p:cNvPicPr preferRelativeResize="0"/>
          <p:nvPr/>
        </p:nvPicPr>
        <p:blipFill rotWithShape="1">
          <a:blip r:embed="rId3">
            <a:alphaModFix/>
          </a:blip>
          <a:srcRect/>
          <a:stretch/>
        </p:blipFill>
        <p:spPr>
          <a:xfrm>
            <a:off x="3851275" y="2111375"/>
            <a:ext cx="228600" cy="238125"/>
          </a:xfrm>
          <a:prstGeom prst="rect">
            <a:avLst/>
          </a:prstGeom>
          <a:noFill/>
          <a:ln>
            <a:noFill/>
          </a:ln>
        </p:spPr>
      </p:pic>
      <p:sp>
        <p:nvSpPr>
          <p:cNvPr id="455" name="Google Shape;455;p59"/>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56" name="Google Shape;456;p59"/>
          <p:cNvPicPr preferRelativeResize="0"/>
          <p:nvPr/>
        </p:nvPicPr>
        <p:blipFill rotWithShape="1">
          <a:blip r:embed="rId4">
            <a:alphaModFix/>
          </a:blip>
          <a:srcRect/>
          <a:stretch/>
        </p:blipFill>
        <p:spPr>
          <a:xfrm>
            <a:off x="5468937" y="522287"/>
            <a:ext cx="381000" cy="428625"/>
          </a:xfrm>
          <a:prstGeom prst="rect">
            <a:avLst/>
          </a:prstGeom>
          <a:noFill/>
          <a:ln>
            <a:noFill/>
          </a:ln>
        </p:spPr>
      </p:pic>
      <p:pic>
        <p:nvPicPr>
          <p:cNvPr id="457" name="Google Shape;457;p59"/>
          <p:cNvPicPr preferRelativeResize="0"/>
          <p:nvPr/>
        </p:nvPicPr>
        <p:blipFill rotWithShape="1">
          <a:blip r:embed="rId5">
            <a:alphaModFix/>
          </a:blip>
          <a:srcRect/>
          <a:stretch/>
        </p:blipFill>
        <p:spPr>
          <a:xfrm>
            <a:off x="4135437" y="950912"/>
            <a:ext cx="800100" cy="485775"/>
          </a:xfrm>
          <a:prstGeom prst="rect">
            <a:avLst/>
          </a:prstGeom>
          <a:noFill/>
          <a:ln>
            <a:noFill/>
          </a:ln>
        </p:spPr>
      </p:pic>
      <p:pic>
        <p:nvPicPr>
          <p:cNvPr id="458" name="Google Shape;458;p59"/>
          <p:cNvPicPr preferRelativeResize="0"/>
          <p:nvPr/>
        </p:nvPicPr>
        <p:blipFill rotWithShape="1">
          <a:blip r:embed="rId4">
            <a:alphaModFix/>
          </a:blip>
          <a:srcRect/>
          <a:stretch/>
        </p:blipFill>
        <p:spPr>
          <a:xfrm>
            <a:off x="2509837" y="1457325"/>
            <a:ext cx="381000" cy="428625"/>
          </a:xfrm>
          <a:prstGeom prst="rect">
            <a:avLst/>
          </a:prstGeom>
          <a:noFill/>
          <a:ln>
            <a:noFill/>
          </a:ln>
        </p:spPr>
      </p:pic>
      <p:pic>
        <p:nvPicPr>
          <p:cNvPr id="459" name="Google Shape;459;p59"/>
          <p:cNvPicPr preferRelativeResize="0"/>
          <p:nvPr/>
        </p:nvPicPr>
        <p:blipFill rotWithShape="1">
          <a:blip r:embed="rId5">
            <a:alphaModFix/>
          </a:blip>
          <a:srcRect/>
          <a:stretch/>
        </p:blipFill>
        <p:spPr>
          <a:xfrm>
            <a:off x="827087" y="1944687"/>
            <a:ext cx="800100" cy="485775"/>
          </a:xfrm>
          <a:prstGeom prst="rect">
            <a:avLst/>
          </a:prstGeom>
          <a:noFill/>
          <a:ln>
            <a:noFill/>
          </a:ln>
        </p:spPr>
      </p:pic>
      <p:pic>
        <p:nvPicPr>
          <p:cNvPr id="460" name="Google Shape;460;p59"/>
          <p:cNvPicPr preferRelativeResize="0"/>
          <p:nvPr/>
        </p:nvPicPr>
        <p:blipFill rotWithShape="1">
          <a:blip r:embed="rId6">
            <a:alphaModFix/>
          </a:blip>
          <a:srcRect/>
          <a:stretch/>
        </p:blipFill>
        <p:spPr>
          <a:xfrm>
            <a:off x="2509837" y="2436812"/>
            <a:ext cx="981075" cy="428625"/>
          </a:xfrm>
          <a:prstGeom prst="rect">
            <a:avLst/>
          </a:prstGeom>
          <a:noFill/>
          <a:ln>
            <a:noFill/>
          </a:ln>
        </p:spPr>
      </p:pic>
      <p:pic>
        <p:nvPicPr>
          <p:cNvPr id="461" name="Google Shape;461;p59"/>
          <p:cNvPicPr preferRelativeResize="0"/>
          <p:nvPr/>
        </p:nvPicPr>
        <p:blipFill rotWithShape="1">
          <a:blip r:embed="rId4">
            <a:alphaModFix/>
          </a:blip>
          <a:srcRect/>
          <a:stretch/>
        </p:blipFill>
        <p:spPr>
          <a:xfrm>
            <a:off x="2951162" y="2897187"/>
            <a:ext cx="381000" cy="428625"/>
          </a:xfrm>
          <a:prstGeom prst="rect">
            <a:avLst/>
          </a:prstGeom>
          <a:noFill/>
          <a:ln>
            <a:noFill/>
          </a:ln>
        </p:spPr>
      </p:pic>
      <p:pic>
        <p:nvPicPr>
          <p:cNvPr id="462" name="Google Shape;462;p59"/>
          <p:cNvPicPr preferRelativeResize="0"/>
          <p:nvPr/>
        </p:nvPicPr>
        <p:blipFill rotWithShape="1">
          <a:blip r:embed="rId7">
            <a:alphaModFix/>
          </a:blip>
          <a:srcRect/>
          <a:stretch/>
        </p:blipFill>
        <p:spPr>
          <a:xfrm>
            <a:off x="2324100" y="3429000"/>
            <a:ext cx="4495800" cy="1143000"/>
          </a:xfrm>
          <a:prstGeom prst="rect">
            <a:avLst/>
          </a:prstGeom>
          <a:noFill/>
          <a:ln>
            <a:noFill/>
          </a:ln>
        </p:spPr>
      </p:pic>
      <p:pic>
        <p:nvPicPr>
          <p:cNvPr id="463" name="Google Shape;463;p59"/>
          <p:cNvPicPr preferRelativeResize="0"/>
          <p:nvPr/>
        </p:nvPicPr>
        <p:blipFill rotWithShape="1">
          <a:blip r:embed="rId8">
            <a:alphaModFix/>
          </a:blip>
          <a:srcRect/>
          <a:stretch/>
        </p:blipFill>
        <p:spPr>
          <a:xfrm>
            <a:off x="2298534" y="5004562"/>
            <a:ext cx="3381375" cy="1047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3">
                                            <p:txEl>
                                              <p:pRg st="0" end="0"/>
                                            </p:txEl>
                                          </p:spTgt>
                                        </p:tgtEl>
                                        <p:attrNameLst>
                                          <p:attrName>style.visibility</p:attrName>
                                        </p:attrNameLst>
                                      </p:cBhvr>
                                      <p:to>
                                        <p:strVal val="visible"/>
                                      </p:to>
                                    </p:set>
                                    <p:animEffect transition="in" filter="fade">
                                      <p:cBhvr>
                                        <p:cTn id="7" dur="500"/>
                                        <p:tgtEl>
                                          <p:spTgt spid="4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3">
                                            <p:txEl>
                                              <p:pRg st="1" end="1"/>
                                            </p:txEl>
                                          </p:spTgt>
                                        </p:tgtEl>
                                        <p:attrNameLst>
                                          <p:attrName>style.visibility</p:attrName>
                                        </p:attrNameLst>
                                      </p:cBhvr>
                                      <p:to>
                                        <p:strVal val="visible"/>
                                      </p:to>
                                    </p:set>
                                    <p:animEffect transition="in" filter="fade">
                                      <p:cBhvr>
                                        <p:cTn id="12" dur="500"/>
                                        <p:tgtEl>
                                          <p:spTgt spid="4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3">
                                            <p:txEl>
                                              <p:pRg st="2" end="2"/>
                                            </p:txEl>
                                          </p:spTgt>
                                        </p:tgtEl>
                                        <p:attrNameLst>
                                          <p:attrName>style.visibility</p:attrName>
                                        </p:attrNameLst>
                                      </p:cBhvr>
                                      <p:to>
                                        <p:strVal val="visible"/>
                                      </p:to>
                                    </p:set>
                                    <p:animEffect transition="in" filter="fade">
                                      <p:cBhvr>
                                        <p:cTn id="17" dur="500"/>
                                        <p:tgtEl>
                                          <p:spTgt spid="4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0"/>
          <p:cNvSpPr txBox="1"/>
          <p:nvPr/>
        </p:nvSpPr>
        <p:spPr>
          <a:xfrm>
            <a:off x="1258887" y="1350962"/>
            <a:ext cx="6626225" cy="1223962"/>
          </a:xfrm>
          <a:prstGeom prst="rect">
            <a:avLst/>
          </a:prstGeom>
          <a:gradFill>
            <a:gsLst>
              <a:gs pos="0">
                <a:srgbClr val="FFBE86"/>
              </a:gs>
              <a:gs pos="35000">
                <a:srgbClr val="FFD0AA"/>
              </a:gs>
              <a:gs pos="100000">
                <a:srgbClr val="FFEBDB"/>
              </a:gs>
            </a:gsLst>
            <a:lin ang="16200000" scaled="0"/>
          </a:gradFill>
          <a:ln w="9525" cap="flat" cmpd="sng">
            <a:solidFill>
              <a:srgbClr val="F6924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9" name="Google Shape;469;p60"/>
          <p:cNvSpPr txBox="1"/>
          <p:nvPr/>
        </p:nvSpPr>
        <p:spPr>
          <a:xfrm>
            <a:off x="395287" y="260350"/>
            <a:ext cx="8497800" cy="3882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Среднюю</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арифметическую</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скорость</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молекул</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найдем</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по</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формуле</a:t>
            </a:r>
            <a:r>
              <a:rPr lang="en-US" sz="2800" b="0" i="0" u="none" dirty="0">
                <a:solidFill>
                  <a:schemeClr val="dk1"/>
                </a:solidFill>
                <a:latin typeface="Times New Roman"/>
                <a:ea typeface="Times New Roman"/>
                <a:cs typeface="Times New Roman"/>
                <a:sym typeface="Times New Roman"/>
              </a:rPr>
              <a:t>:</a:t>
            </a:r>
            <a:endParaRPr dirty="0"/>
          </a:p>
          <a:p>
            <a:pPr marL="0" marR="0" lvl="0" indent="0" algn="l" rtl="0">
              <a:lnSpc>
                <a:spcPct val="115000"/>
              </a:lnSpc>
              <a:spcBef>
                <a:spcPts val="1000"/>
              </a:spcBef>
              <a:spcAft>
                <a:spcPts val="0"/>
              </a:spcAft>
              <a:buClr>
                <a:schemeClr val="dk1"/>
              </a:buClr>
              <a:buSzPts val="2800"/>
              <a:buFont typeface="Arial"/>
              <a:buNone/>
            </a:pPr>
            <a:endParaRPr sz="2800" b="0" i="0" u="none" dirty="0">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dirty="0" smtClean="0">
                <a:solidFill>
                  <a:schemeClr val="dk1"/>
                </a:solidFill>
                <a:latin typeface="Times New Roman"/>
                <a:ea typeface="Times New Roman"/>
                <a:cs typeface="Times New Roman"/>
                <a:sym typeface="Times New Roman"/>
              </a:rPr>
              <a:t>   </a:t>
            </a:r>
            <a:endParaRPr dirty="0" smtClean="0"/>
          </a:p>
          <a:p>
            <a:pPr marL="0" marR="0" lvl="0" indent="0" algn="l" rtl="0">
              <a:lnSpc>
                <a:spcPct val="115000"/>
              </a:lnSpc>
              <a:spcBef>
                <a:spcPts val="1000"/>
              </a:spcBef>
              <a:spcAft>
                <a:spcPts val="0"/>
              </a:spcAft>
              <a:buClr>
                <a:schemeClr val="dk1"/>
              </a:buClr>
              <a:buSzPts val="2800"/>
              <a:buFont typeface="Times New Roman"/>
              <a:buNone/>
            </a:pP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Исходя</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из</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функции</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распределения</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молекул</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по</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скоростям</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можно</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найти</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можно</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найти</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распределение</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молекул</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газа</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по</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значениям</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кинетической</a:t>
            </a:r>
            <a:r>
              <a:rPr lang="en-US" sz="2800" b="0" i="0" u="none" dirty="0" smtClean="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энергии</a:t>
            </a:r>
            <a:r>
              <a:rPr lang="en-US" sz="2800" b="0" i="0" u="none" dirty="0" smtClean="0">
                <a:solidFill>
                  <a:schemeClr val="dk1"/>
                </a:solidFill>
                <a:latin typeface="Times New Roman"/>
                <a:ea typeface="Times New Roman"/>
                <a:cs typeface="Times New Roman"/>
                <a:sym typeface="Times New Roman"/>
              </a:rPr>
              <a:t>       :</a:t>
            </a:r>
            <a:endParaRPr dirty="0"/>
          </a:p>
        </p:txBody>
      </p:sp>
      <p:pic>
        <p:nvPicPr>
          <p:cNvPr id="470" name="Google Shape;470;p60"/>
          <p:cNvPicPr preferRelativeResize="0"/>
          <p:nvPr/>
        </p:nvPicPr>
        <p:blipFill rotWithShape="1">
          <a:blip r:embed="rId3">
            <a:alphaModFix/>
          </a:blip>
          <a:srcRect/>
          <a:stretch/>
        </p:blipFill>
        <p:spPr>
          <a:xfrm>
            <a:off x="8088712" y="3678225"/>
            <a:ext cx="485775" cy="428625"/>
          </a:xfrm>
          <a:prstGeom prst="rect">
            <a:avLst/>
          </a:prstGeom>
          <a:noFill/>
          <a:ln>
            <a:noFill/>
          </a:ln>
        </p:spPr>
      </p:pic>
      <p:sp>
        <p:nvSpPr>
          <p:cNvPr id="471" name="Google Shape;471;p60"/>
          <p:cNvSpPr txBox="1"/>
          <p:nvPr/>
        </p:nvSpPr>
        <p:spPr>
          <a:xfrm>
            <a:off x="395287" y="5027612"/>
            <a:ext cx="8748600" cy="1514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 число молекул, имеющих кинетическую энергию поступательного движения в интервале </a:t>
            </a:r>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от        до                  .</a:t>
            </a:r>
            <a:endParaRPr/>
          </a:p>
        </p:txBody>
      </p:sp>
      <p:pic>
        <p:nvPicPr>
          <p:cNvPr id="472" name="Google Shape;472;p60"/>
          <p:cNvPicPr preferRelativeResize="0"/>
          <p:nvPr/>
        </p:nvPicPr>
        <p:blipFill rotWithShape="1">
          <a:blip r:embed="rId3">
            <a:alphaModFix/>
          </a:blip>
          <a:srcRect/>
          <a:stretch/>
        </p:blipFill>
        <p:spPr>
          <a:xfrm>
            <a:off x="900112" y="6102350"/>
            <a:ext cx="485775" cy="428625"/>
          </a:xfrm>
          <a:prstGeom prst="rect">
            <a:avLst/>
          </a:prstGeom>
          <a:noFill/>
          <a:ln>
            <a:noFill/>
          </a:ln>
        </p:spPr>
      </p:pic>
      <p:pic>
        <p:nvPicPr>
          <p:cNvPr id="473" name="Google Shape;473;p60"/>
          <p:cNvPicPr preferRelativeResize="0"/>
          <p:nvPr/>
        </p:nvPicPr>
        <p:blipFill rotWithShape="1">
          <a:blip r:embed="rId4">
            <a:alphaModFix/>
          </a:blip>
          <a:srcRect/>
          <a:stretch/>
        </p:blipFill>
        <p:spPr>
          <a:xfrm>
            <a:off x="2051050" y="6102350"/>
            <a:ext cx="1447800" cy="428625"/>
          </a:xfrm>
          <a:prstGeom prst="rect">
            <a:avLst/>
          </a:prstGeom>
          <a:noFill/>
          <a:ln>
            <a:noFill/>
          </a:ln>
        </p:spPr>
      </p:pic>
      <p:pic>
        <p:nvPicPr>
          <p:cNvPr id="474" name="Google Shape;474;p60"/>
          <p:cNvPicPr preferRelativeResize="0"/>
          <p:nvPr/>
        </p:nvPicPr>
        <p:blipFill rotWithShape="1">
          <a:blip r:embed="rId5">
            <a:alphaModFix/>
          </a:blip>
          <a:srcRect/>
          <a:stretch/>
        </p:blipFill>
        <p:spPr>
          <a:xfrm>
            <a:off x="1342015" y="1452006"/>
            <a:ext cx="6370637" cy="1047750"/>
          </a:xfrm>
          <a:prstGeom prst="rect">
            <a:avLst/>
          </a:prstGeom>
          <a:noFill/>
          <a:ln>
            <a:noFill/>
          </a:ln>
        </p:spPr>
      </p:pic>
      <p:pic>
        <p:nvPicPr>
          <p:cNvPr id="475" name="Google Shape;475;p60"/>
          <p:cNvPicPr preferRelativeResize="0"/>
          <p:nvPr/>
        </p:nvPicPr>
        <p:blipFill rotWithShape="1">
          <a:blip r:embed="rId6">
            <a:alphaModFix/>
          </a:blip>
          <a:srcRect/>
          <a:stretch/>
        </p:blipFill>
        <p:spPr>
          <a:xfrm>
            <a:off x="1585912" y="4106862"/>
            <a:ext cx="5972175" cy="952500"/>
          </a:xfrm>
          <a:prstGeom prst="rect">
            <a:avLst/>
          </a:prstGeom>
          <a:noFill/>
          <a:ln>
            <a:noFill/>
          </a:ln>
        </p:spPr>
      </p:pic>
      <p:pic>
        <p:nvPicPr>
          <p:cNvPr id="476" name="Google Shape;476;p60"/>
          <p:cNvPicPr preferRelativeResize="0"/>
          <p:nvPr/>
        </p:nvPicPr>
        <p:blipFill rotWithShape="1">
          <a:blip r:embed="rId7">
            <a:alphaModFix/>
          </a:blip>
          <a:srcRect/>
          <a:stretch/>
        </p:blipFill>
        <p:spPr>
          <a:xfrm>
            <a:off x="1116012" y="5157787"/>
            <a:ext cx="1362075" cy="485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9">
                                            <p:txEl>
                                              <p:pRg st="0" end="0"/>
                                            </p:txEl>
                                          </p:spTgt>
                                        </p:tgtEl>
                                        <p:attrNameLst>
                                          <p:attrName>style.visibility</p:attrName>
                                        </p:attrNameLst>
                                      </p:cBhvr>
                                      <p:to>
                                        <p:strVal val="visible"/>
                                      </p:to>
                                    </p:set>
                                    <p:animEffect transition="in" filter="fade">
                                      <p:cBhvr>
                                        <p:cTn id="7" dur="500"/>
                                        <p:tgtEl>
                                          <p:spTgt spid="4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9">
                                            <p:txEl>
                                              <p:pRg st="1" end="1"/>
                                            </p:txEl>
                                          </p:spTgt>
                                        </p:tgtEl>
                                        <p:attrNameLst>
                                          <p:attrName>style.visibility</p:attrName>
                                        </p:attrNameLst>
                                      </p:cBhvr>
                                      <p:to>
                                        <p:strVal val="visible"/>
                                      </p:to>
                                    </p:set>
                                    <p:animEffect transition="in" filter="fade">
                                      <p:cBhvr>
                                        <p:cTn id="12" dur="500"/>
                                        <p:tgtEl>
                                          <p:spTgt spid="4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9">
                                            <p:txEl>
                                              <p:pRg st="2" end="2"/>
                                            </p:txEl>
                                          </p:spTgt>
                                        </p:tgtEl>
                                        <p:attrNameLst>
                                          <p:attrName>style.visibility</p:attrName>
                                        </p:attrNameLst>
                                      </p:cBhvr>
                                      <p:to>
                                        <p:strVal val="visible"/>
                                      </p:to>
                                    </p:set>
                                    <p:animEffect transition="in" filter="fade">
                                      <p:cBhvr>
                                        <p:cTn id="17" dur="500"/>
                                        <p:tgtEl>
                                          <p:spTgt spid="4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9">
                                            <p:txEl>
                                              <p:pRg st="3" end="3"/>
                                            </p:txEl>
                                          </p:spTgt>
                                        </p:tgtEl>
                                        <p:attrNameLst>
                                          <p:attrName>style.visibility</p:attrName>
                                        </p:attrNameLst>
                                      </p:cBhvr>
                                      <p:to>
                                        <p:strVal val="visible"/>
                                      </p:to>
                                    </p:set>
                                    <p:animEffect transition="in" filter="fade">
                                      <p:cBhvr>
                                        <p:cTn id="22" dur="500"/>
                                        <p:tgtEl>
                                          <p:spTgt spid="4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8"/>
                                        </p:tgtEl>
                                        <p:attrNameLst>
                                          <p:attrName>style.visibility</p:attrName>
                                        </p:attrNameLst>
                                      </p:cBhvr>
                                      <p:to>
                                        <p:strVal val="visible"/>
                                      </p:to>
                                    </p:set>
                                    <p:animEffect transition="in" filter="fade">
                                      <p:cBhvr>
                                        <p:cTn id="27" dur="500"/>
                                        <p:tgtEl>
                                          <p:spTgt spid="4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1"/>
                                        </p:tgtEl>
                                        <p:attrNameLst>
                                          <p:attrName>style.visibility</p:attrName>
                                        </p:attrNameLst>
                                      </p:cBhvr>
                                      <p:to>
                                        <p:strVal val="visible"/>
                                      </p:to>
                                    </p:set>
                                    <p:animEffect transition="in" filter="fade">
                                      <p:cBhvr>
                                        <p:cTn id="32"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1"/>
          <p:cNvSpPr txBox="1"/>
          <p:nvPr/>
        </p:nvSpPr>
        <p:spPr>
          <a:xfrm>
            <a:off x="592137" y="457200"/>
            <a:ext cx="63563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Найдем наиболее вероятную скорость:</a:t>
            </a:r>
            <a:endParaRPr/>
          </a:p>
        </p:txBody>
      </p:sp>
      <p:sp>
        <p:nvSpPr>
          <p:cNvPr id="482" name="Google Shape;482;p61"/>
          <p:cNvSpPr txBox="1"/>
          <p:nvPr/>
        </p:nvSpPr>
        <p:spPr>
          <a:xfrm>
            <a:off x="611187" y="2349500"/>
            <a:ext cx="8208962" cy="336708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Определим      и        :     </a:t>
            </a:r>
            <a:endParaRPr/>
          </a:p>
          <a:p>
            <a:pPr marL="0" marR="0" lvl="0" indent="0" algn="l" rtl="0">
              <a:lnSpc>
                <a:spcPct val="115000"/>
              </a:lnSpc>
              <a:spcBef>
                <a:spcPts val="0"/>
              </a:spcBef>
              <a:spcAft>
                <a:spcPts val="0"/>
              </a:spcAft>
              <a:buClr>
                <a:schemeClr val="dk1"/>
              </a:buClr>
              <a:buSzPts val="2800"/>
              <a:buFont typeface="Arial"/>
              <a:buNone/>
            </a:pPr>
            <a:endParaRPr sz="2800" b="0" i="0" u="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2800"/>
              <a:buFont typeface="Arial"/>
              <a:buNone/>
            </a:pPr>
            <a:endParaRPr sz="2800" b="0" i="0" u="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2800"/>
              <a:buFont typeface="Arial"/>
              <a:buNone/>
            </a:pPr>
            <a:endParaRPr sz="2800" b="0" i="0" u="none">
              <a:solidFill>
                <a:srgbClr val="0000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Подставив эти числа в выражение для         , полу-чим          = 2,45 10</a:t>
            </a:r>
            <a:r>
              <a:rPr lang="en-US" sz="2800" b="0" i="0" u="none" baseline="30000">
                <a:solidFill>
                  <a:srgbClr val="000000"/>
                </a:solidFill>
                <a:latin typeface="Times New Roman"/>
                <a:ea typeface="Times New Roman"/>
                <a:cs typeface="Times New Roman"/>
                <a:sym typeface="Times New Roman"/>
              </a:rPr>
              <a:t>-3 </a:t>
            </a:r>
            <a:r>
              <a:rPr lang="en-US" sz="2800" b="0" i="0" u="none">
                <a:solidFill>
                  <a:srgbClr val="000000"/>
                </a:solidFill>
                <a:latin typeface="Times New Roman"/>
                <a:ea typeface="Times New Roman"/>
                <a:cs typeface="Times New Roman"/>
                <a:sym typeface="Times New Roman"/>
              </a:rPr>
              <a:t>= 0,245%.</a:t>
            </a:r>
            <a:endParaRPr/>
          </a:p>
        </p:txBody>
      </p:sp>
      <p:pic>
        <p:nvPicPr>
          <p:cNvPr id="483" name="Google Shape;483;p61"/>
          <p:cNvPicPr preferRelativeResize="0"/>
          <p:nvPr/>
        </p:nvPicPr>
        <p:blipFill rotWithShape="1">
          <a:blip r:embed="rId3">
            <a:alphaModFix/>
          </a:blip>
          <a:srcRect/>
          <a:stretch/>
        </p:blipFill>
        <p:spPr>
          <a:xfrm>
            <a:off x="2584450" y="2565400"/>
            <a:ext cx="271462" cy="344487"/>
          </a:xfrm>
          <a:prstGeom prst="rect">
            <a:avLst/>
          </a:prstGeom>
          <a:noFill/>
          <a:ln>
            <a:noFill/>
          </a:ln>
        </p:spPr>
      </p:pic>
      <p:pic>
        <p:nvPicPr>
          <p:cNvPr id="484" name="Google Shape;484;p61"/>
          <p:cNvPicPr preferRelativeResize="0"/>
          <p:nvPr/>
        </p:nvPicPr>
        <p:blipFill rotWithShape="1">
          <a:blip r:embed="rId4">
            <a:alphaModFix/>
          </a:blip>
          <a:srcRect/>
          <a:stretch/>
        </p:blipFill>
        <p:spPr>
          <a:xfrm>
            <a:off x="3284537" y="2522537"/>
            <a:ext cx="495300" cy="381000"/>
          </a:xfrm>
          <a:prstGeom prst="rect">
            <a:avLst/>
          </a:prstGeom>
          <a:noFill/>
          <a:ln>
            <a:noFill/>
          </a:ln>
        </p:spPr>
      </p:pic>
      <p:pic>
        <p:nvPicPr>
          <p:cNvPr id="485" name="Google Shape;485;p61"/>
          <p:cNvPicPr preferRelativeResize="0"/>
          <p:nvPr/>
        </p:nvPicPr>
        <p:blipFill rotWithShape="1">
          <a:blip r:embed="rId5">
            <a:alphaModFix/>
          </a:blip>
          <a:srcRect/>
          <a:stretch/>
        </p:blipFill>
        <p:spPr>
          <a:xfrm>
            <a:off x="6581775" y="4221162"/>
            <a:ext cx="628650" cy="819150"/>
          </a:xfrm>
          <a:prstGeom prst="rect">
            <a:avLst/>
          </a:prstGeom>
          <a:noFill/>
          <a:ln>
            <a:noFill/>
          </a:ln>
        </p:spPr>
      </p:pic>
      <p:pic>
        <p:nvPicPr>
          <p:cNvPr id="486" name="Google Shape;486;p61"/>
          <p:cNvPicPr preferRelativeResize="0"/>
          <p:nvPr/>
        </p:nvPicPr>
        <p:blipFill rotWithShape="1">
          <a:blip r:embed="rId5">
            <a:alphaModFix/>
          </a:blip>
          <a:srcRect/>
          <a:stretch/>
        </p:blipFill>
        <p:spPr>
          <a:xfrm>
            <a:off x="1431603" y="4944938"/>
            <a:ext cx="628650" cy="819150"/>
          </a:xfrm>
          <a:prstGeom prst="rect">
            <a:avLst/>
          </a:prstGeom>
          <a:noFill/>
          <a:ln>
            <a:noFill/>
          </a:ln>
        </p:spPr>
      </p:pic>
      <p:pic>
        <p:nvPicPr>
          <p:cNvPr id="487" name="Google Shape;487;p61"/>
          <p:cNvPicPr preferRelativeResize="0"/>
          <p:nvPr/>
        </p:nvPicPr>
        <p:blipFill rotWithShape="1">
          <a:blip r:embed="rId6">
            <a:alphaModFix/>
          </a:blip>
          <a:srcRect/>
          <a:stretch/>
        </p:blipFill>
        <p:spPr>
          <a:xfrm>
            <a:off x="1150937" y="1196975"/>
            <a:ext cx="6818312" cy="952500"/>
          </a:xfrm>
          <a:prstGeom prst="rect">
            <a:avLst/>
          </a:prstGeom>
          <a:noFill/>
          <a:ln>
            <a:noFill/>
          </a:ln>
        </p:spPr>
      </p:pic>
      <p:pic>
        <p:nvPicPr>
          <p:cNvPr id="488" name="Google Shape;488;p61"/>
          <p:cNvPicPr preferRelativeResize="0"/>
          <p:nvPr/>
        </p:nvPicPr>
        <p:blipFill rotWithShape="1">
          <a:blip r:embed="rId7">
            <a:alphaModFix/>
          </a:blip>
          <a:srcRect/>
          <a:stretch/>
        </p:blipFill>
        <p:spPr>
          <a:xfrm>
            <a:off x="809625" y="3138487"/>
            <a:ext cx="7523162" cy="895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animEffect transition="in" filter="fade">
                                      <p:cBhvr>
                                        <p:cTn id="7" dur="500"/>
                                        <p:tgtEl>
                                          <p:spTgt spid="4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2">
                                            <p:txEl>
                                              <p:pRg st="0" end="0"/>
                                            </p:txEl>
                                          </p:spTgt>
                                        </p:tgtEl>
                                        <p:attrNameLst>
                                          <p:attrName>style.visibility</p:attrName>
                                        </p:attrNameLst>
                                      </p:cBhvr>
                                      <p:to>
                                        <p:strVal val="visible"/>
                                      </p:to>
                                    </p:set>
                                    <p:animEffect transition="in" filter="fade">
                                      <p:cBhvr>
                                        <p:cTn id="12" dur="500"/>
                                        <p:tgtEl>
                                          <p:spTgt spid="4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2">
                                            <p:txEl>
                                              <p:pRg st="1" end="1"/>
                                            </p:txEl>
                                          </p:spTgt>
                                        </p:tgtEl>
                                        <p:attrNameLst>
                                          <p:attrName>style.visibility</p:attrName>
                                        </p:attrNameLst>
                                      </p:cBhvr>
                                      <p:to>
                                        <p:strVal val="visible"/>
                                      </p:to>
                                    </p:set>
                                    <p:animEffect transition="in" filter="fade">
                                      <p:cBhvr>
                                        <p:cTn id="17" dur="500"/>
                                        <p:tgtEl>
                                          <p:spTgt spid="4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2">
                                            <p:txEl>
                                              <p:pRg st="2" end="2"/>
                                            </p:txEl>
                                          </p:spTgt>
                                        </p:tgtEl>
                                        <p:attrNameLst>
                                          <p:attrName>style.visibility</p:attrName>
                                        </p:attrNameLst>
                                      </p:cBhvr>
                                      <p:to>
                                        <p:strVal val="visible"/>
                                      </p:to>
                                    </p:set>
                                    <p:animEffect transition="in" filter="fade">
                                      <p:cBhvr>
                                        <p:cTn id="22" dur="500"/>
                                        <p:tgtEl>
                                          <p:spTgt spid="4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2">
                                            <p:txEl>
                                              <p:pRg st="3" end="3"/>
                                            </p:txEl>
                                          </p:spTgt>
                                        </p:tgtEl>
                                        <p:attrNameLst>
                                          <p:attrName>style.visibility</p:attrName>
                                        </p:attrNameLst>
                                      </p:cBhvr>
                                      <p:to>
                                        <p:strVal val="visible"/>
                                      </p:to>
                                    </p:set>
                                    <p:animEffect transition="in" filter="fade">
                                      <p:cBhvr>
                                        <p:cTn id="27" dur="500"/>
                                        <p:tgtEl>
                                          <p:spTgt spid="48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2">
                                            <p:txEl>
                                              <p:pRg st="4" end="4"/>
                                            </p:txEl>
                                          </p:spTgt>
                                        </p:tgtEl>
                                        <p:attrNameLst>
                                          <p:attrName>style.visibility</p:attrName>
                                        </p:attrNameLst>
                                      </p:cBhvr>
                                      <p:to>
                                        <p:strVal val="visible"/>
                                      </p:to>
                                    </p:set>
                                    <p:animEffect transition="in" filter="fade">
                                      <p:cBhvr>
                                        <p:cTn id="32" dur="500"/>
                                        <p:tgtEl>
                                          <p:spTgt spid="4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07522" y="972369"/>
            <a:ext cx="4476953" cy="2934613"/>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282844" y="957345"/>
            <a:ext cx="2111712" cy="2914011"/>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431227" y="3978234"/>
            <a:ext cx="1709513" cy="2713512"/>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2"/>
          <p:cNvSpPr txBox="1"/>
          <p:nvPr/>
        </p:nvSpPr>
        <p:spPr>
          <a:xfrm>
            <a:off x="395287" y="287337"/>
            <a:ext cx="8640900" cy="607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800"/>
              <a:buFont typeface="Arial"/>
              <a:buNone/>
            </a:pPr>
            <a:r>
              <a:rPr lang="en-US" sz="2800" b="0" i="0" u="none">
                <a:solidFill>
                  <a:srgbClr val="00B050"/>
                </a:solidFill>
                <a:latin typeface="Arial"/>
                <a:ea typeface="Arial"/>
                <a:cs typeface="Arial"/>
                <a:sym typeface="Arial"/>
              </a:rPr>
              <a:t> </a:t>
            </a:r>
            <a:r>
              <a:rPr lang="en-US" sz="2800" b="0" i="0" u="none">
                <a:solidFill>
                  <a:srgbClr val="FF0000"/>
                </a:solidFill>
                <a:latin typeface="Arial"/>
                <a:ea typeface="Arial"/>
                <a:cs typeface="Arial"/>
                <a:sym typeface="Arial"/>
              </a:rPr>
              <a:t>Барометрическая формула</a:t>
            </a:r>
            <a:endParaRPr/>
          </a:p>
          <a:p>
            <a:pPr marL="0" marR="0" lvl="0" indent="0" algn="l" rtl="0">
              <a:lnSpc>
                <a:spcPct val="114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  </a:t>
            </a:r>
            <a:r>
              <a:rPr lang="en-US" sz="2800" b="0" i="0" u="none">
                <a:solidFill>
                  <a:schemeClr val="dk1"/>
                </a:solidFill>
                <a:latin typeface="Times New Roman"/>
                <a:ea typeface="Times New Roman"/>
                <a:cs typeface="Times New Roman"/>
                <a:sym typeface="Times New Roman"/>
              </a:rPr>
              <a:t/>
            </a:r>
            <a:br>
              <a:rPr lang="en-US" sz="2800" b="0" i="0" u="none">
                <a:solidFill>
                  <a:schemeClr val="dk1"/>
                </a:solidFill>
                <a:latin typeface="Times New Roman"/>
                <a:ea typeface="Times New Roman"/>
                <a:cs typeface="Times New Roman"/>
                <a:sym typeface="Times New Roman"/>
              </a:rPr>
            </a:br>
            <a:r>
              <a:rPr lang="en-US" sz="2800" b="0" i="0" u="none">
                <a:solidFill>
                  <a:schemeClr val="dk1"/>
                </a:solidFill>
                <a:latin typeface="Times New Roman"/>
                <a:ea typeface="Times New Roman"/>
                <a:cs typeface="Times New Roman"/>
                <a:sym typeface="Times New Roman"/>
              </a:rPr>
              <a:t>  При равновесном состоянии газа при отсутствии внешних сил тепловое движение приводит к тому, что газ равномерно распределяется по всему занимаемому им объему. </a:t>
            </a:r>
            <a:endParaRPr/>
          </a:p>
          <a:p>
            <a:pPr marL="0" marR="0" lvl="0" indent="0" algn="l" rtl="0">
              <a:lnSpc>
                <a:spcPct val="114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Однако молекулы любого газа, в том числе и молекулы воздуха, находятся в потенциальном поле тяготения Земли. </a:t>
            </a:r>
            <a:endParaRPr/>
          </a:p>
          <a:p>
            <a:pPr marL="0" marR="0" lvl="0" indent="0" algn="l" rtl="0">
              <a:lnSpc>
                <a:spcPct val="114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Тяготение и хаотическое движение молекул приводят к некоторому стационарному распределению молекул в атмосфере Земли  по высоте, при котором давление воздуха  с  высотой убывает.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3">
                                            <p:txEl>
                                              <p:pRg st="0" end="0"/>
                                            </p:txEl>
                                          </p:spTgt>
                                        </p:tgtEl>
                                        <p:attrNameLst>
                                          <p:attrName>style.visibility</p:attrName>
                                        </p:attrNameLst>
                                      </p:cBhvr>
                                      <p:to>
                                        <p:strVal val="visible"/>
                                      </p:to>
                                    </p:set>
                                    <p:animEffect transition="in" filter="fade">
                                      <p:cBhvr>
                                        <p:cTn id="7" dur="500"/>
                                        <p:tgtEl>
                                          <p:spTgt spid="4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3">
                                            <p:txEl>
                                              <p:pRg st="1" end="1"/>
                                            </p:txEl>
                                          </p:spTgt>
                                        </p:tgtEl>
                                        <p:attrNameLst>
                                          <p:attrName>style.visibility</p:attrName>
                                        </p:attrNameLst>
                                      </p:cBhvr>
                                      <p:to>
                                        <p:strVal val="visible"/>
                                      </p:to>
                                    </p:set>
                                    <p:animEffect transition="in" filter="fade">
                                      <p:cBhvr>
                                        <p:cTn id="12" dur="500"/>
                                        <p:tgtEl>
                                          <p:spTgt spid="4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3">
                                            <p:txEl>
                                              <p:pRg st="2" end="2"/>
                                            </p:txEl>
                                          </p:spTgt>
                                        </p:tgtEl>
                                        <p:attrNameLst>
                                          <p:attrName>style.visibility</p:attrName>
                                        </p:attrNameLst>
                                      </p:cBhvr>
                                      <p:to>
                                        <p:strVal val="visible"/>
                                      </p:to>
                                    </p:set>
                                    <p:animEffect transition="in" filter="fade">
                                      <p:cBhvr>
                                        <p:cTn id="17" dur="500"/>
                                        <p:tgtEl>
                                          <p:spTgt spid="4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3">
                                            <p:txEl>
                                              <p:pRg st="3" end="3"/>
                                            </p:txEl>
                                          </p:spTgt>
                                        </p:tgtEl>
                                        <p:attrNameLst>
                                          <p:attrName>style.visibility</p:attrName>
                                        </p:attrNameLst>
                                      </p:cBhvr>
                                      <p:to>
                                        <p:strVal val="visible"/>
                                      </p:to>
                                    </p:set>
                                    <p:animEffect transition="in" filter="fade">
                                      <p:cBhvr>
                                        <p:cTn id="22" dur="500"/>
                                        <p:tgtEl>
                                          <p:spTgt spid="4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3"/>
          <p:cNvSpPr txBox="1"/>
          <p:nvPr/>
        </p:nvSpPr>
        <p:spPr>
          <a:xfrm>
            <a:off x="539750" y="404812"/>
            <a:ext cx="8353500" cy="5191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Считая температуру воздуха  постоянной, а атмосферный воздух однородным идеальным газом, найдем закон изменения атмосферного давления с высотой: </a:t>
            </a:r>
            <a:endParaRPr/>
          </a:p>
          <a:p>
            <a:pPr marL="0" marR="0" lvl="0" indent="0" algn="l" rtl="0">
              <a:lnSpc>
                <a:spcPct val="115000"/>
              </a:lnSpc>
              <a:spcBef>
                <a:spcPts val="100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          </a:t>
            </a:r>
            <a:r>
              <a:rPr lang="en-US" sz="1800" b="0" i="0" u="none">
                <a:solidFill>
                  <a:schemeClr val="dk1"/>
                </a:solidFill>
                <a:latin typeface="Times New Roman"/>
                <a:ea typeface="Times New Roman"/>
                <a:cs typeface="Times New Roman"/>
                <a:sym typeface="Times New Roman"/>
              </a:rPr>
              <a:t>           </a:t>
            </a:r>
            <a:endParaRPr sz="1600" b="0" i="0" u="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Пусть на высоте       давление равно     . При увеличении высоты на         давление воздуха уменьшится на        .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Следовательно, из формулы гидростатического давления следует:</a:t>
            </a:r>
            <a:endParaRPr/>
          </a:p>
        </p:txBody>
      </p:sp>
      <p:pic>
        <p:nvPicPr>
          <p:cNvPr id="499" name="Google Shape;499;p63"/>
          <p:cNvPicPr preferRelativeResize="0"/>
          <p:nvPr/>
        </p:nvPicPr>
        <p:blipFill rotWithShape="1">
          <a:blip r:embed="rId3">
            <a:alphaModFix/>
          </a:blip>
          <a:srcRect/>
          <a:stretch/>
        </p:blipFill>
        <p:spPr>
          <a:xfrm>
            <a:off x="3519487" y="3047525"/>
            <a:ext cx="266701" cy="323850"/>
          </a:xfrm>
          <a:prstGeom prst="rect">
            <a:avLst/>
          </a:prstGeom>
          <a:noFill/>
          <a:ln>
            <a:noFill/>
          </a:ln>
        </p:spPr>
      </p:pic>
      <p:pic>
        <p:nvPicPr>
          <p:cNvPr id="500" name="Google Shape;500;p63"/>
          <p:cNvPicPr preferRelativeResize="0"/>
          <p:nvPr/>
        </p:nvPicPr>
        <p:blipFill rotWithShape="1">
          <a:blip r:embed="rId4">
            <a:alphaModFix/>
          </a:blip>
          <a:srcRect/>
          <a:stretch/>
        </p:blipFill>
        <p:spPr>
          <a:xfrm>
            <a:off x="6433837" y="3114674"/>
            <a:ext cx="285750" cy="314325"/>
          </a:xfrm>
          <a:prstGeom prst="rect">
            <a:avLst/>
          </a:prstGeom>
          <a:noFill/>
          <a:ln>
            <a:noFill/>
          </a:ln>
        </p:spPr>
      </p:pic>
      <p:pic>
        <p:nvPicPr>
          <p:cNvPr id="501" name="Google Shape;501;p63"/>
          <p:cNvPicPr preferRelativeResize="0"/>
          <p:nvPr/>
        </p:nvPicPr>
        <p:blipFill rotWithShape="1">
          <a:blip r:embed="rId5">
            <a:alphaModFix/>
          </a:blip>
          <a:srcRect/>
          <a:stretch/>
        </p:blipFill>
        <p:spPr>
          <a:xfrm>
            <a:off x="4235824" y="3543937"/>
            <a:ext cx="495299" cy="323851"/>
          </a:xfrm>
          <a:prstGeom prst="rect">
            <a:avLst/>
          </a:prstGeom>
          <a:noFill/>
          <a:ln>
            <a:noFill/>
          </a:ln>
        </p:spPr>
      </p:pic>
      <p:pic>
        <p:nvPicPr>
          <p:cNvPr id="502" name="Google Shape;502;p63"/>
          <p:cNvPicPr preferRelativeResize="0"/>
          <p:nvPr/>
        </p:nvPicPr>
        <p:blipFill rotWithShape="1">
          <a:blip r:embed="rId6">
            <a:alphaModFix/>
          </a:blip>
          <a:srcRect/>
          <a:stretch/>
        </p:blipFill>
        <p:spPr>
          <a:xfrm>
            <a:off x="3156337" y="4005262"/>
            <a:ext cx="466724" cy="409574"/>
          </a:xfrm>
          <a:prstGeom prst="rect">
            <a:avLst/>
          </a:prstGeom>
          <a:noFill/>
          <a:ln>
            <a:noFill/>
          </a:ln>
        </p:spPr>
      </p:pic>
      <p:sp>
        <p:nvSpPr>
          <p:cNvPr id="503" name="Google Shape;503;p63"/>
          <p:cNvSpPr txBox="1"/>
          <p:nvPr/>
        </p:nvSpPr>
        <p:spPr>
          <a:xfrm>
            <a:off x="539788" y="5399062"/>
            <a:ext cx="8353500" cy="1018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 плотность воздуха (газа),     – ускорение свободного падения. </a:t>
            </a:r>
            <a:endParaRPr/>
          </a:p>
        </p:txBody>
      </p:sp>
      <p:sp>
        <p:nvSpPr>
          <p:cNvPr id="504" name="Google Shape;504;p63"/>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5" name="Google Shape;505;p63"/>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506" name="Google Shape;506;p63"/>
          <p:cNvPicPr preferRelativeResize="0"/>
          <p:nvPr/>
        </p:nvPicPr>
        <p:blipFill rotWithShape="1">
          <a:blip r:embed="rId7">
            <a:alphaModFix/>
          </a:blip>
          <a:srcRect/>
          <a:stretch/>
        </p:blipFill>
        <p:spPr>
          <a:xfrm>
            <a:off x="5724525" y="5516562"/>
            <a:ext cx="266700" cy="314325"/>
          </a:xfrm>
          <a:prstGeom prst="rect">
            <a:avLst/>
          </a:prstGeom>
          <a:noFill/>
          <a:ln>
            <a:noFill/>
          </a:ln>
        </p:spPr>
      </p:pic>
      <p:pic>
        <p:nvPicPr>
          <p:cNvPr id="507" name="Google Shape;507;p63"/>
          <p:cNvPicPr preferRelativeResize="0"/>
          <p:nvPr/>
        </p:nvPicPr>
        <p:blipFill rotWithShape="1">
          <a:blip r:embed="rId8">
            <a:alphaModFix/>
          </a:blip>
          <a:srcRect/>
          <a:stretch/>
        </p:blipFill>
        <p:spPr>
          <a:xfrm>
            <a:off x="1997500" y="1920262"/>
            <a:ext cx="962025" cy="485775"/>
          </a:xfrm>
          <a:prstGeom prst="rect">
            <a:avLst/>
          </a:prstGeom>
          <a:noFill/>
          <a:ln>
            <a:noFill/>
          </a:ln>
        </p:spPr>
      </p:pic>
      <p:pic>
        <p:nvPicPr>
          <p:cNvPr id="508" name="Google Shape;508;p63"/>
          <p:cNvPicPr preferRelativeResize="0"/>
          <p:nvPr/>
        </p:nvPicPr>
        <p:blipFill rotWithShape="1">
          <a:blip r:embed="rId9">
            <a:alphaModFix/>
          </a:blip>
          <a:srcRect/>
          <a:stretch/>
        </p:blipFill>
        <p:spPr>
          <a:xfrm>
            <a:off x="3519500" y="5048712"/>
            <a:ext cx="2105025" cy="409575"/>
          </a:xfrm>
          <a:prstGeom prst="rect">
            <a:avLst/>
          </a:prstGeom>
          <a:noFill/>
          <a:ln>
            <a:noFill/>
          </a:ln>
        </p:spPr>
      </p:pic>
      <p:pic>
        <p:nvPicPr>
          <p:cNvPr id="509" name="Google Shape;509;p63"/>
          <p:cNvPicPr preferRelativeResize="0"/>
          <p:nvPr/>
        </p:nvPicPr>
        <p:blipFill rotWithShape="1">
          <a:blip r:embed="rId10">
            <a:alphaModFix/>
          </a:blip>
          <a:srcRect/>
          <a:stretch/>
        </p:blipFill>
        <p:spPr>
          <a:xfrm>
            <a:off x="1258887" y="5529262"/>
            <a:ext cx="228600" cy="31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animEffect transition="in" filter="fade">
                                      <p:cBhvr>
                                        <p:cTn id="7" dur="500"/>
                                        <p:tgtEl>
                                          <p:spTgt spid="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8">
                                            <p:txEl>
                                              <p:pRg st="1" end="1"/>
                                            </p:txEl>
                                          </p:spTgt>
                                        </p:tgtEl>
                                        <p:attrNameLst>
                                          <p:attrName>style.visibility</p:attrName>
                                        </p:attrNameLst>
                                      </p:cBhvr>
                                      <p:to>
                                        <p:strVal val="visible"/>
                                      </p:to>
                                    </p:set>
                                    <p:animEffect transition="in" filter="fade">
                                      <p:cBhvr>
                                        <p:cTn id="12" dur="500"/>
                                        <p:tgtEl>
                                          <p:spTgt spid="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8">
                                            <p:txEl>
                                              <p:pRg st="2" end="2"/>
                                            </p:txEl>
                                          </p:spTgt>
                                        </p:tgtEl>
                                        <p:attrNameLst>
                                          <p:attrName>style.visibility</p:attrName>
                                        </p:attrNameLst>
                                      </p:cBhvr>
                                      <p:to>
                                        <p:strVal val="visible"/>
                                      </p:to>
                                    </p:set>
                                    <p:animEffect transition="in" filter="fade">
                                      <p:cBhvr>
                                        <p:cTn id="17" dur="500"/>
                                        <p:tgtEl>
                                          <p:spTgt spid="4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8">
                                            <p:txEl>
                                              <p:pRg st="3" end="3"/>
                                            </p:txEl>
                                          </p:spTgt>
                                        </p:tgtEl>
                                        <p:attrNameLst>
                                          <p:attrName>style.visibility</p:attrName>
                                        </p:attrNameLst>
                                      </p:cBhvr>
                                      <p:to>
                                        <p:strVal val="visible"/>
                                      </p:to>
                                    </p:set>
                                    <p:animEffect transition="in" filter="fade">
                                      <p:cBhvr>
                                        <p:cTn id="22" dur="500"/>
                                        <p:tgtEl>
                                          <p:spTgt spid="4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3"/>
                                        </p:tgtEl>
                                        <p:attrNameLst>
                                          <p:attrName>style.visibility</p:attrName>
                                        </p:attrNameLst>
                                      </p:cBhvr>
                                      <p:to>
                                        <p:strVal val="visible"/>
                                      </p:to>
                                    </p:set>
                                    <p:animEffect transition="in" filter="fade">
                                      <p:cBhvr>
                                        <p:cTn id="27" dur="500"/>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64"/>
          <p:cNvPicPr preferRelativeResize="0"/>
          <p:nvPr/>
        </p:nvPicPr>
        <p:blipFill rotWithShape="1">
          <a:blip r:embed="rId3">
            <a:alphaModFix/>
          </a:blip>
          <a:srcRect/>
          <a:stretch/>
        </p:blipFill>
        <p:spPr>
          <a:xfrm>
            <a:off x="7656512" y="633412"/>
            <a:ext cx="228600" cy="314325"/>
          </a:xfrm>
          <a:prstGeom prst="rect">
            <a:avLst/>
          </a:prstGeom>
          <a:noFill/>
          <a:ln>
            <a:noFill/>
          </a:ln>
        </p:spPr>
      </p:pic>
      <p:sp>
        <p:nvSpPr>
          <p:cNvPr id="515" name="Google Shape;515;p64"/>
          <p:cNvSpPr txBox="1"/>
          <p:nvPr/>
        </p:nvSpPr>
        <p:spPr>
          <a:xfrm>
            <a:off x="611187" y="430212"/>
            <a:ext cx="8353425" cy="308292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Из уравнения состояния выразим плотность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Тогда получим:</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Проинтегрируем последнее уравнение:</a:t>
            </a:r>
            <a:endParaRPr/>
          </a:p>
        </p:txBody>
      </p:sp>
      <p:pic>
        <p:nvPicPr>
          <p:cNvPr id="516" name="Google Shape;516;p64"/>
          <p:cNvPicPr preferRelativeResize="0"/>
          <p:nvPr/>
        </p:nvPicPr>
        <p:blipFill rotWithShape="1">
          <a:blip r:embed="rId4">
            <a:alphaModFix/>
          </a:blip>
          <a:srcRect/>
          <a:stretch/>
        </p:blipFill>
        <p:spPr>
          <a:xfrm>
            <a:off x="1843087" y="2144712"/>
            <a:ext cx="5105400" cy="904875"/>
          </a:xfrm>
          <a:prstGeom prst="rect">
            <a:avLst/>
          </a:prstGeom>
          <a:noFill/>
          <a:ln>
            <a:noFill/>
          </a:ln>
        </p:spPr>
      </p:pic>
      <p:pic>
        <p:nvPicPr>
          <p:cNvPr id="517" name="Google Shape;517;p64"/>
          <p:cNvPicPr preferRelativeResize="0"/>
          <p:nvPr/>
        </p:nvPicPr>
        <p:blipFill rotWithShape="1">
          <a:blip r:embed="rId5">
            <a:alphaModFix/>
          </a:blip>
          <a:srcRect/>
          <a:stretch/>
        </p:blipFill>
        <p:spPr>
          <a:xfrm>
            <a:off x="2938462" y="3641725"/>
            <a:ext cx="3409950" cy="1095375"/>
          </a:xfrm>
          <a:prstGeom prst="rect">
            <a:avLst/>
          </a:prstGeom>
          <a:noFill/>
          <a:ln>
            <a:noFill/>
          </a:ln>
        </p:spPr>
      </p:pic>
      <p:sp>
        <p:nvSpPr>
          <p:cNvPr id="518" name="Google Shape;518;p64"/>
          <p:cNvSpPr txBox="1"/>
          <p:nvPr/>
        </p:nvSpPr>
        <p:spPr>
          <a:xfrm>
            <a:off x="611187" y="4581525"/>
            <a:ext cx="2395537" cy="5873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Получим:</a:t>
            </a:r>
            <a:endParaRPr/>
          </a:p>
        </p:txBody>
      </p:sp>
      <p:pic>
        <p:nvPicPr>
          <p:cNvPr id="519" name="Google Shape;519;p64"/>
          <p:cNvPicPr preferRelativeResize="0"/>
          <p:nvPr/>
        </p:nvPicPr>
        <p:blipFill rotWithShape="1">
          <a:blip r:embed="rId6">
            <a:alphaModFix/>
          </a:blip>
          <a:srcRect/>
          <a:stretch/>
        </p:blipFill>
        <p:spPr>
          <a:xfrm>
            <a:off x="1835150" y="908050"/>
            <a:ext cx="2952750" cy="819150"/>
          </a:xfrm>
          <a:prstGeom prst="rect">
            <a:avLst/>
          </a:prstGeom>
          <a:noFill/>
          <a:ln>
            <a:noFill/>
          </a:ln>
        </p:spPr>
      </p:pic>
      <p:pic>
        <p:nvPicPr>
          <p:cNvPr id="520" name="Google Shape;520;p64"/>
          <p:cNvPicPr preferRelativeResize="0"/>
          <p:nvPr/>
        </p:nvPicPr>
        <p:blipFill rotWithShape="1">
          <a:blip r:embed="rId7">
            <a:alphaModFix/>
          </a:blip>
          <a:srcRect/>
          <a:stretch/>
        </p:blipFill>
        <p:spPr>
          <a:xfrm>
            <a:off x="4795837" y="908050"/>
            <a:ext cx="1857375" cy="819150"/>
          </a:xfrm>
          <a:prstGeom prst="rect">
            <a:avLst/>
          </a:prstGeom>
          <a:noFill/>
          <a:ln>
            <a:noFill/>
          </a:ln>
        </p:spPr>
      </p:pic>
      <p:pic>
        <p:nvPicPr>
          <p:cNvPr id="521" name="Google Shape;521;p64"/>
          <p:cNvPicPr preferRelativeResize="0"/>
          <p:nvPr/>
        </p:nvPicPr>
        <p:blipFill rotWithShape="1">
          <a:blip r:embed="rId8">
            <a:alphaModFix/>
          </a:blip>
          <a:srcRect/>
          <a:stretch/>
        </p:blipFill>
        <p:spPr>
          <a:xfrm>
            <a:off x="2627312" y="5300662"/>
            <a:ext cx="3667125" cy="923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5">
                                            <p:txEl>
                                              <p:pRg st="0" end="0"/>
                                            </p:txEl>
                                          </p:spTgt>
                                        </p:tgtEl>
                                        <p:attrNameLst>
                                          <p:attrName>style.visibility</p:attrName>
                                        </p:attrNameLst>
                                      </p:cBhvr>
                                      <p:to>
                                        <p:strVal val="visible"/>
                                      </p:to>
                                    </p:set>
                                    <p:animEffect transition="in" filter="fade">
                                      <p:cBhvr>
                                        <p:cTn id="7" dur="500"/>
                                        <p:tgtEl>
                                          <p:spTgt spid="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5">
                                            <p:txEl>
                                              <p:pRg st="1" end="1"/>
                                            </p:txEl>
                                          </p:spTgt>
                                        </p:tgtEl>
                                        <p:attrNameLst>
                                          <p:attrName>style.visibility</p:attrName>
                                        </p:attrNameLst>
                                      </p:cBhvr>
                                      <p:to>
                                        <p:strVal val="visible"/>
                                      </p:to>
                                    </p:set>
                                    <p:animEffect transition="in" filter="fade">
                                      <p:cBhvr>
                                        <p:cTn id="12" dur="500"/>
                                        <p:tgtEl>
                                          <p:spTgt spid="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5">
                                            <p:txEl>
                                              <p:pRg st="2" end="2"/>
                                            </p:txEl>
                                          </p:spTgt>
                                        </p:tgtEl>
                                        <p:attrNameLst>
                                          <p:attrName>style.visibility</p:attrName>
                                        </p:attrNameLst>
                                      </p:cBhvr>
                                      <p:to>
                                        <p:strVal val="visible"/>
                                      </p:to>
                                    </p:set>
                                    <p:animEffect transition="in" filter="fade">
                                      <p:cBhvr>
                                        <p:cTn id="17" dur="500"/>
                                        <p:tgtEl>
                                          <p:spTgt spid="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5">
                                            <p:txEl>
                                              <p:pRg st="3" end="3"/>
                                            </p:txEl>
                                          </p:spTgt>
                                        </p:tgtEl>
                                        <p:attrNameLst>
                                          <p:attrName>style.visibility</p:attrName>
                                        </p:attrNameLst>
                                      </p:cBhvr>
                                      <p:to>
                                        <p:strVal val="visible"/>
                                      </p:to>
                                    </p:set>
                                    <p:animEffect transition="in" filter="fade">
                                      <p:cBhvr>
                                        <p:cTn id="22" dur="500"/>
                                        <p:tgtEl>
                                          <p:spTgt spid="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5">
                                            <p:txEl>
                                              <p:pRg st="4" end="4"/>
                                            </p:txEl>
                                          </p:spTgt>
                                        </p:tgtEl>
                                        <p:attrNameLst>
                                          <p:attrName>style.visibility</p:attrName>
                                        </p:attrNameLst>
                                      </p:cBhvr>
                                      <p:to>
                                        <p:strVal val="visible"/>
                                      </p:to>
                                    </p:set>
                                    <p:animEffect transition="in" filter="fade">
                                      <p:cBhvr>
                                        <p:cTn id="27" dur="500"/>
                                        <p:tgtEl>
                                          <p:spTgt spid="5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8"/>
                                        </p:tgtEl>
                                        <p:attrNameLst>
                                          <p:attrName>style.visibility</p:attrName>
                                        </p:attrNameLst>
                                      </p:cBhvr>
                                      <p:to>
                                        <p:strVal val="visible"/>
                                      </p:to>
                                    </p:set>
                                    <p:animEffect transition="in" filter="fade">
                                      <p:cBhvr>
                                        <p:cTn id="32"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7" name="Google Shape;527;p65"/>
          <p:cNvSpPr txBox="1"/>
          <p:nvPr/>
        </p:nvSpPr>
        <p:spPr>
          <a:xfrm>
            <a:off x="468312" y="555625"/>
            <a:ext cx="8351837" cy="407352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Потенцируя это выражение, получим:</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Примем отсчет высоты                от уровня моря, где давление будем считать нормальным                   Тогда</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барометрическая   формула  примет окончательный вид:</a:t>
            </a:r>
            <a:endParaRPr/>
          </a:p>
        </p:txBody>
      </p:sp>
      <p:sp>
        <p:nvSpPr>
          <p:cNvPr id="528" name="Google Shape;528;p65"/>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9" name="Google Shape;529;p65"/>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0" name="Google Shape;530;p65"/>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531" name="Google Shape;531;p65"/>
          <p:cNvPicPr preferRelativeResize="0"/>
          <p:nvPr/>
        </p:nvPicPr>
        <p:blipFill rotWithShape="1">
          <a:blip r:embed="rId3">
            <a:alphaModFix/>
          </a:blip>
          <a:srcRect/>
          <a:stretch/>
        </p:blipFill>
        <p:spPr>
          <a:xfrm>
            <a:off x="3314556" y="5179580"/>
            <a:ext cx="1981200" cy="704850"/>
          </a:xfrm>
          <a:prstGeom prst="rect">
            <a:avLst/>
          </a:prstGeom>
          <a:noFill/>
          <a:ln>
            <a:noFill/>
          </a:ln>
        </p:spPr>
      </p:pic>
      <p:sp>
        <p:nvSpPr>
          <p:cNvPr id="532" name="Google Shape;532;p65"/>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3" name="Google Shape;533;p65"/>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534" name="Google Shape;534;p65"/>
          <p:cNvPicPr preferRelativeResize="0"/>
          <p:nvPr/>
        </p:nvPicPr>
        <p:blipFill rotWithShape="1">
          <a:blip r:embed="rId4">
            <a:alphaModFix/>
          </a:blip>
          <a:srcRect/>
          <a:stretch/>
        </p:blipFill>
        <p:spPr>
          <a:xfrm>
            <a:off x="2974975" y="1268412"/>
            <a:ext cx="2676525" cy="742950"/>
          </a:xfrm>
          <a:prstGeom prst="rect">
            <a:avLst/>
          </a:prstGeom>
          <a:noFill/>
          <a:ln>
            <a:noFill/>
          </a:ln>
        </p:spPr>
      </p:pic>
      <p:pic>
        <p:nvPicPr>
          <p:cNvPr id="535" name="Google Shape;535;p65"/>
          <p:cNvPicPr preferRelativeResize="0"/>
          <p:nvPr/>
        </p:nvPicPr>
        <p:blipFill rotWithShape="1">
          <a:blip r:embed="rId5">
            <a:alphaModFix/>
          </a:blip>
          <a:srcRect/>
          <a:stretch/>
        </p:blipFill>
        <p:spPr>
          <a:xfrm>
            <a:off x="4313237" y="2492375"/>
            <a:ext cx="1152525" cy="485775"/>
          </a:xfrm>
          <a:prstGeom prst="rect">
            <a:avLst/>
          </a:prstGeom>
          <a:noFill/>
          <a:ln>
            <a:noFill/>
          </a:ln>
        </p:spPr>
      </p:pic>
      <p:pic>
        <p:nvPicPr>
          <p:cNvPr id="536" name="Google Shape;536;p65"/>
          <p:cNvPicPr preferRelativeResize="0"/>
          <p:nvPr/>
        </p:nvPicPr>
        <p:blipFill rotWithShape="1">
          <a:blip r:embed="rId6">
            <a:alphaModFix/>
          </a:blip>
          <a:srcRect/>
          <a:stretch/>
        </p:blipFill>
        <p:spPr>
          <a:xfrm>
            <a:off x="6227762" y="2978150"/>
            <a:ext cx="1495425" cy="485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7">
                                            <p:txEl>
                                              <p:pRg st="0" end="0"/>
                                            </p:txEl>
                                          </p:spTgt>
                                        </p:tgtEl>
                                        <p:attrNameLst>
                                          <p:attrName>style.visibility</p:attrName>
                                        </p:attrNameLst>
                                      </p:cBhvr>
                                      <p:to>
                                        <p:strVal val="visible"/>
                                      </p:to>
                                    </p:set>
                                    <p:animEffect transition="in" filter="fade">
                                      <p:cBhvr>
                                        <p:cTn id="7" dur="500"/>
                                        <p:tgtEl>
                                          <p:spTgt spid="5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7">
                                            <p:txEl>
                                              <p:pRg st="1" end="1"/>
                                            </p:txEl>
                                          </p:spTgt>
                                        </p:tgtEl>
                                        <p:attrNameLst>
                                          <p:attrName>style.visibility</p:attrName>
                                        </p:attrNameLst>
                                      </p:cBhvr>
                                      <p:to>
                                        <p:strVal val="visible"/>
                                      </p:to>
                                    </p:set>
                                    <p:animEffect transition="in" filter="fade">
                                      <p:cBhvr>
                                        <p:cTn id="12" dur="500"/>
                                        <p:tgtEl>
                                          <p:spTgt spid="5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7">
                                            <p:txEl>
                                              <p:pRg st="2" end="2"/>
                                            </p:txEl>
                                          </p:spTgt>
                                        </p:tgtEl>
                                        <p:attrNameLst>
                                          <p:attrName>style.visibility</p:attrName>
                                        </p:attrNameLst>
                                      </p:cBhvr>
                                      <p:to>
                                        <p:strVal val="visible"/>
                                      </p:to>
                                    </p:set>
                                    <p:animEffect transition="in" filter="fade">
                                      <p:cBhvr>
                                        <p:cTn id="17" dur="500"/>
                                        <p:tgtEl>
                                          <p:spTgt spid="5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7">
                                            <p:txEl>
                                              <p:pRg st="3" end="3"/>
                                            </p:txEl>
                                          </p:spTgt>
                                        </p:tgtEl>
                                        <p:attrNameLst>
                                          <p:attrName>style.visibility</p:attrName>
                                        </p:attrNameLst>
                                      </p:cBhvr>
                                      <p:to>
                                        <p:strVal val="visible"/>
                                      </p:to>
                                    </p:set>
                                    <p:animEffect transition="in" filter="fade">
                                      <p:cBhvr>
                                        <p:cTn id="22" dur="500"/>
                                        <p:tgtEl>
                                          <p:spTgt spid="5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7">
                                            <p:txEl>
                                              <p:pRg st="4" end="4"/>
                                            </p:txEl>
                                          </p:spTgt>
                                        </p:tgtEl>
                                        <p:attrNameLst>
                                          <p:attrName>style.visibility</p:attrName>
                                        </p:attrNameLst>
                                      </p:cBhvr>
                                      <p:to>
                                        <p:strVal val="visible"/>
                                      </p:to>
                                    </p:set>
                                    <p:animEffect transition="in" filter="fade">
                                      <p:cBhvr>
                                        <p:cTn id="27" dur="500"/>
                                        <p:tgtEl>
                                          <p:spTgt spid="5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6"/>
          <p:cNvSpPr txBox="1"/>
          <p:nvPr/>
        </p:nvSpPr>
        <p:spPr>
          <a:xfrm>
            <a:off x="3995737" y="1217612"/>
            <a:ext cx="48339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Эта формула называется  </a:t>
            </a:r>
            <a:r>
              <a:rPr lang="en-US" sz="2800" b="1" i="1" u="none">
                <a:solidFill>
                  <a:srgbClr val="0070C0"/>
                </a:solidFill>
                <a:latin typeface="Times New Roman"/>
                <a:ea typeface="Times New Roman"/>
                <a:cs typeface="Times New Roman"/>
                <a:sym typeface="Times New Roman"/>
              </a:rPr>
              <a:t>распределение Больцмана</a:t>
            </a:r>
            <a:r>
              <a:rPr lang="en-US" sz="2800" b="0" i="0" u="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Она  справедлива  не  только для потенциального поля сил гравитации, но  и для любого другого потенциального поля, в котором частицы находятся в состоянии хаотического теплового движения.</a:t>
            </a:r>
            <a:endParaRPr/>
          </a:p>
        </p:txBody>
      </p:sp>
      <p:pic>
        <p:nvPicPr>
          <p:cNvPr id="542" name="Google Shape;542;p66"/>
          <p:cNvPicPr preferRelativeResize="0"/>
          <p:nvPr/>
        </p:nvPicPr>
        <p:blipFill rotWithShape="1">
          <a:blip r:embed="rId3">
            <a:alphaModFix/>
          </a:blip>
          <a:srcRect/>
          <a:stretch/>
        </p:blipFill>
        <p:spPr>
          <a:xfrm>
            <a:off x="468312" y="1181100"/>
            <a:ext cx="3221037" cy="4130675"/>
          </a:xfrm>
          <a:prstGeom prst="rect">
            <a:avLst/>
          </a:prstGeom>
          <a:noFill/>
          <a:ln>
            <a:noFill/>
          </a:ln>
        </p:spPr>
      </p:pic>
      <p:sp>
        <p:nvSpPr>
          <p:cNvPr id="543" name="Google Shape;543;p66"/>
          <p:cNvSpPr txBox="1"/>
          <p:nvPr/>
        </p:nvSpPr>
        <p:spPr>
          <a:xfrm>
            <a:off x="468312" y="4652962"/>
            <a:ext cx="3240087" cy="647700"/>
          </a:xfrm>
          <a:prstGeom prst="rect">
            <a:avLst/>
          </a:prstGeom>
          <a:gradFill>
            <a:gsLst>
              <a:gs pos="0">
                <a:srgbClr val="FFBE86"/>
              </a:gs>
              <a:gs pos="35000">
                <a:srgbClr val="FFD0AA"/>
              </a:gs>
              <a:gs pos="100000">
                <a:srgbClr val="FFEBDB"/>
              </a:gs>
            </a:gsLst>
            <a:lin ang="16200000" scaled="0"/>
          </a:gradFill>
          <a:ln w="9525" cap="flat" cmpd="sng">
            <a:solidFill>
              <a:srgbClr val="F6924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4" name="Google Shape;544;p66"/>
          <p:cNvSpPr txBox="1"/>
          <p:nvPr/>
        </p:nvSpPr>
        <p:spPr>
          <a:xfrm>
            <a:off x="900112" y="4797425"/>
            <a:ext cx="2339975" cy="40005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Людвиг Больцман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500"/>
                                        <p:tgtEl>
                                          <p:spTgt spid="542"/>
                                        </p:tgtEl>
                                      </p:cBhvr>
                                    </p:animEffect>
                                  </p:childTnLst>
                                </p:cTn>
                              </p:par>
                              <p:par>
                                <p:cTn id="8" presetID="10" presetClass="entr" presetSubtype="0" fill="hold" nodeType="withEffect">
                                  <p:stCondLst>
                                    <p:cond delay="0"/>
                                  </p:stCondLst>
                                  <p:childTnLst>
                                    <p:set>
                                      <p:cBhvr>
                                        <p:cTn id="9" dur="1" fill="hold">
                                          <p:stCondLst>
                                            <p:cond delay="0"/>
                                          </p:stCondLst>
                                        </p:cTn>
                                        <p:tgtEl>
                                          <p:spTgt spid="544"/>
                                        </p:tgtEl>
                                        <p:attrNameLst>
                                          <p:attrName>style.visibility</p:attrName>
                                        </p:attrNameLst>
                                      </p:cBhvr>
                                      <p:to>
                                        <p:strVal val="visible"/>
                                      </p:to>
                                    </p:set>
                                    <p:animEffect transition="in" filter="fade">
                                      <p:cBhvr>
                                        <p:cTn id="10" dur="500"/>
                                        <p:tgtEl>
                                          <p:spTgt spid="544"/>
                                        </p:tgtEl>
                                      </p:cBhvr>
                                    </p:animEffect>
                                  </p:childTnLst>
                                </p:cTn>
                              </p:par>
                              <p:par>
                                <p:cTn id="11" presetID="10" presetClass="entr" presetSubtype="0" fill="hold" nodeType="withEffect">
                                  <p:stCondLst>
                                    <p:cond delay="0"/>
                                  </p:stCondLst>
                                  <p:childTnLst>
                                    <p:set>
                                      <p:cBhvr>
                                        <p:cTn id="12" dur="1" fill="hold">
                                          <p:stCondLst>
                                            <p:cond delay="0"/>
                                          </p:stCondLst>
                                        </p:cTn>
                                        <p:tgtEl>
                                          <p:spTgt spid="543"/>
                                        </p:tgtEl>
                                        <p:attrNameLst>
                                          <p:attrName>style.visibility</p:attrName>
                                        </p:attrNameLst>
                                      </p:cBhvr>
                                      <p:to>
                                        <p:strVal val="visible"/>
                                      </p:to>
                                    </p:set>
                                    <p:animEffect transition="in" filter="fade">
                                      <p:cBhvr>
                                        <p:cTn id="13" dur="500"/>
                                        <p:tgtEl>
                                          <p:spTgt spid="5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41">
                                            <p:txEl>
                                              <p:pRg st="0" end="0"/>
                                            </p:txEl>
                                          </p:spTgt>
                                        </p:tgtEl>
                                        <p:attrNameLst>
                                          <p:attrName>style.visibility</p:attrName>
                                        </p:attrNameLst>
                                      </p:cBhvr>
                                      <p:to>
                                        <p:strVal val="visible"/>
                                      </p:to>
                                    </p:set>
                                    <p:animEffect transition="in" filter="fade">
                                      <p:cBhvr>
                                        <p:cTn id="18" dur="500"/>
                                        <p:tgtEl>
                                          <p:spTgt spid="54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1">
                                            <p:txEl>
                                              <p:pRg st="1" end="1"/>
                                            </p:txEl>
                                          </p:spTgt>
                                        </p:tgtEl>
                                        <p:attrNameLst>
                                          <p:attrName>style.visibility</p:attrName>
                                        </p:attrNameLst>
                                      </p:cBhvr>
                                      <p:to>
                                        <p:strVal val="visible"/>
                                      </p:to>
                                    </p:set>
                                    <p:animEffect transition="in" filter="fade">
                                      <p:cBhvr>
                                        <p:cTn id="23" dur="500"/>
                                        <p:tgtEl>
                                          <p:spTgt spid="5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7"/>
          <p:cNvSpPr txBox="1"/>
          <p:nvPr/>
        </p:nvSpPr>
        <p:spPr>
          <a:xfrm>
            <a:off x="611187" y="620712"/>
            <a:ext cx="8137500" cy="567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Arial"/>
              <a:buNone/>
            </a:pPr>
            <a:r>
              <a:rPr lang="en-US" sz="2800" b="0" i="0" u="none">
                <a:solidFill>
                  <a:srgbClr val="FF0000"/>
                </a:solidFill>
                <a:latin typeface="Arial"/>
                <a:ea typeface="Arial"/>
                <a:cs typeface="Arial"/>
                <a:sym typeface="Arial"/>
              </a:rPr>
              <a:t>Закон распределения Максвелла-Больцмана</a:t>
            </a:r>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Если максвелловское  распределение молекул по скоростям  теплового движения не зависит от действия внешних консервативных сил, в том числе и от силы тяжести, то  распределение Больцмана по значениям потенциальной энергии во внешнем потенциальном поле не зависит от  распределения скоростей молекул.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Оба эти распределения можно объединить в один </a:t>
            </a:r>
            <a:r>
              <a:rPr lang="en-US" sz="2800" b="1" i="1" u="none">
                <a:solidFill>
                  <a:srgbClr val="0070C0"/>
                </a:solidFill>
                <a:latin typeface="Times New Roman"/>
                <a:ea typeface="Times New Roman"/>
                <a:cs typeface="Times New Roman"/>
                <a:sym typeface="Times New Roman"/>
              </a:rPr>
              <a:t>закон Максвелла-Больцмана</a:t>
            </a:r>
            <a:r>
              <a:rPr lang="en-US" sz="2800" b="0" i="0" u="none">
                <a:solidFill>
                  <a:schemeClr val="dk1"/>
                </a:solidFill>
                <a:latin typeface="Times New Roman"/>
                <a:ea typeface="Times New Roman"/>
                <a:cs typeface="Times New Roman"/>
                <a:sym typeface="Times New Roman"/>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animEffect transition="in" filter="fade">
                                      <p:cBhvr>
                                        <p:cTn id="7" dur="500"/>
                                        <p:tgtEl>
                                          <p:spTgt spid="5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9">
                                            <p:txEl>
                                              <p:pRg st="1" end="1"/>
                                            </p:txEl>
                                          </p:spTgt>
                                        </p:tgtEl>
                                        <p:attrNameLst>
                                          <p:attrName>style.visibility</p:attrName>
                                        </p:attrNameLst>
                                      </p:cBhvr>
                                      <p:to>
                                        <p:strVal val="visible"/>
                                      </p:to>
                                    </p:set>
                                    <p:animEffect transition="in" filter="fade">
                                      <p:cBhvr>
                                        <p:cTn id="12" dur="500"/>
                                        <p:tgtEl>
                                          <p:spTgt spid="5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9">
                                            <p:txEl>
                                              <p:pRg st="2" end="2"/>
                                            </p:txEl>
                                          </p:spTgt>
                                        </p:tgtEl>
                                        <p:attrNameLst>
                                          <p:attrName>style.visibility</p:attrName>
                                        </p:attrNameLst>
                                      </p:cBhvr>
                                      <p:to>
                                        <p:strVal val="visible"/>
                                      </p:to>
                                    </p:set>
                                    <p:animEffect transition="in" filter="fade">
                                      <p:cBhvr>
                                        <p:cTn id="17" dur="500"/>
                                        <p:tgtEl>
                                          <p:spTgt spid="5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9">
                                            <p:txEl>
                                              <p:pRg st="3" end="3"/>
                                            </p:txEl>
                                          </p:spTgt>
                                        </p:tgtEl>
                                        <p:attrNameLst>
                                          <p:attrName>style.visibility</p:attrName>
                                        </p:attrNameLst>
                                      </p:cBhvr>
                                      <p:to>
                                        <p:strVal val="visible"/>
                                      </p:to>
                                    </p:set>
                                    <p:animEffect transition="in" filter="fade">
                                      <p:cBhvr>
                                        <p:cTn id="22" dur="500"/>
                                        <p:tgtEl>
                                          <p:spTgt spid="5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5" name="Google Shape;555;p68"/>
          <p:cNvSpPr txBox="1"/>
          <p:nvPr/>
        </p:nvSpPr>
        <p:spPr>
          <a:xfrm>
            <a:off x="539750" y="539750"/>
            <a:ext cx="8208900" cy="4121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Для это нужно в формулу распределения Максвелла подставить  значение концентрации молекул из формулы распределения Больцмана.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Согласно закону Максвелла – Больцмана, концент-рация молекул газа, скорости  которых находятся в интервале от      до              , с данным  значение потенциальной энергии во внешнем силовом поле равна </a:t>
            </a:r>
            <a:endParaRPr/>
          </a:p>
        </p:txBody>
      </p:sp>
      <p:pic>
        <p:nvPicPr>
          <p:cNvPr id="556" name="Google Shape;556;p68"/>
          <p:cNvPicPr preferRelativeResize="0"/>
          <p:nvPr/>
        </p:nvPicPr>
        <p:blipFill rotWithShape="1">
          <a:blip r:embed="rId3">
            <a:alphaModFix/>
          </a:blip>
          <a:srcRect/>
          <a:stretch/>
        </p:blipFill>
        <p:spPr>
          <a:xfrm>
            <a:off x="2790713" y="3368840"/>
            <a:ext cx="250825" cy="261936"/>
          </a:xfrm>
          <a:prstGeom prst="rect">
            <a:avLst/>
          </a:prstGeom>
          <a:noFill/>
          <a:ln>
            <a:noFill/>
          </a:ln>
        </p:spPr>
      </p:pic>
      <p:pic>
        <p:nvPicPr>
          <p:cNvPr id="557" name="Google Shape;557;p68"/>
          <p:cNvPicPr preferRelativeResize="0"/>
          <p:nvPr/>
        </p:nvPicPr>
        <p:blipFill rotWithShape="1">
          <a:blip r:embed="rId4">
            <a:alphaModFix/>
          </a:blip>
          <a:srcRect/>
          <a:stretch/>
        </p:blipFill>
        <p:spPr>
          <a:xfrm>
            <a:off x="3631277" y="3262627"/>
            <a:ext cx="1122361" cy="355601"/>
          </a:xfrm>
          <a:prstGeom prst="rect">
            <a:avLst/>
          </a:prstGeom>
          <a:noFill/>
          <a:ln>
            <a:noFill/>
          </a:ln>
        </p:spPr>
      </p:pic>
      <p:pic>
        <p:nvPicPr>
          <p:cNvPr id="558" name="Google Shape;558;p68"/>
          <p:cNvPicPr preferRelativeResize="0"/>
          <p:nvPr/>
        </p:nvPicPr>
        <p:blipFill rotWithShape="1">
          <a:blip r:embed="rId5">
            <a:alphaModFix/>
          </a:blip>
          <a:srcRect/>
          <a:stretch/>
        </p:blipFill>
        <p:spPr>
          <a:xfrm>
            <a:off x="1626239" y="4689270"/>
            <a:ext cx="6010275" cy="1133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5">
                                            <p:txEl>
                                              <p:pRg st="0" end="0"/>
                                            </p:txEl>
                                          </p:spTgt>
                                        </p:tgtEl>
                                        <p:attrNameLst>
                                          <p:attrName>style.visibility</p:attrName>
                                        </p:attrNameLst>
                                      </p:cBhvr>
                                      <p:to>
                                        <p:strVal val="visible"/>
                                      </p:to>
                                    </p:set>
                                    <p:animEffect transition="in" filter="fade">
                                      <p:cBhvr>
                                        <p:cTn id="7" dur="500"/>
                                        <p:tgtEl>
                                          <p:spTgt spid="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5">
                                            <p:txEl>
                                              <p:pRg st="1" end="1"/>
                                            </p:txEl>
                                          </p:spTgt>
                                        </p:tgtEl>
                                        <p:attrNameLst>
                                          <p:attrName>style.visibility</p:attrName>
                                        </p:attrNameLst>
                                      </p:cBhvr>
                                      <p:to>
                                        <p:strVal val="visible"/>
                                      </p:to>
                                    </p:set>
                                    <p:animEffect transition="in" filter="fade">
                                      <p:cBhvr>
                                        <p:cTn id="12" dur="500"/>
                                        <p:tgtEl>
                                          <p:spTgt spid="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69"/>
          <p:cNvSpPr/>
          <p:nvPr/>
        </p:nvSpPr>
        <p:spPr>
          <a:xfrm>
            <a:off x="684213" y="681038"/>
            <a:ext cx="8135937" cy="6234143"/>
          </a:xfrm>
          <a:prstGeom prst="rect">
            <a:avLst/>
          </a:prstGeom>
          <a:blipFill rotWithShape="1">
            <a:blip r:embed="rId3">
              <a:alphaModFix/>
            </a:blip>
            <a:stretch>
              <a:fillRect l="-1497" r="-104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0"/>
          <p:cNvSpPr txBox="1"/>
          <p:nvPr/>
        </p:nvSpPr>
        <p:spPr>
          <a:xfrm>
            <a:off x="468312" y="352425"/>
            <a:ext cx="8496300" cy="5781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800"/>
              <a:buFont typeface="Arial"/>
              <a:buNone/>
            </a:pPr>
            <a:r>
              <a:rPr lang="en-US" sz="2800" b="0" i="0" u="none">
                <a:solidFill>
                  <a:srgbClr val="00B050"/>
                </a:solidFill>
                <a:latin typeface="Arial"/>
                <a:ea typeface="Arial"/>
                <a:cs typeface="Arial"/>
                <a:sym typeface="Arial"/>
              </a:rPr>
              <a:t> </a:t>
            </a:r>
            <a:r>
              <a:rPr lang="en-US" sz="2800" b="0" i="0" u="none">
                <a:solidFill>
                  <a:srgbClr val="FF0000"/>
                </a:solidFill>
                <a:latin typeface="Times New Roman"/>
                <a:ea typeface="Times New Roman"/>
                <a:cs typeface="Times New Roman"/>
                <a:sym typeface="Times New Roman"/>
              </a:rPr>
              <a:t>Среднее число столкновений и средняя</a:t>
            </a:r>
            <a:endParaRPr/>
          </a:p>
          <a:p>
            <a:pPr marL="0" marR="0" lvl="0" indent="0" algn="ctr" rtl="0">
              <a:lnSpc>
                <a:spcPct val="100000"/>
              </a:lnSpc>
              <a:spcBef>
                <a:spcPts val="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 длина свободного пробега молекул</a:t>
            </a:r>
            <a:endParaRPr/>
          </a:p>
          <a:p>
            <a:pPr marL="0" marR="0" lvl="0" indent="0" algn="l" rtl="0">
              <a:lnSpc>
                <a:spcPct val="100000"/>
              </a:lnSpc>
              <a:spcBef>
                <a:spcPts val="0"/>
              </a:spcBef>
              <a:spcAft>
                <a:spcPts val="0"/>
              </a:spcAft>
              <a:buClr>
                <a:srgbClr val="00B050"/>
              </a:buClr>
              <a:buSzPts val="2800"/>
              <a:buFont typeface="Arial"/>
              <a:buNone/>
            </a:pPr>
            <a:r>
              <a:rPr lang="en-US" sz="2800" b="0" i="0" u="none">
                <a:solidFill>
                  <a:srgbClr val="00B050"/>
                </a:solidFill>
                <a:latin typeface="Arial"/>
                <a:ea typeface="Arial"/>
                <a:cs typeface="Arial"/>
                <a:sym typeface="Arial"/>
              </a:rPr>
              <a:t> </a:t>
            </a:r>
            <a:endParaRPr sz="2800" b="0" i="0" u="none">
              <a:solidFill>
                <a:srgbClr val="0070C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Участвуя в тепловом движении, молекулы газа все время сталкиваются друг с другом. </a:t>
            </a:r>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Между двумя последовательными столкновениями молекула проходит некоторый путь, который называется </a:t>
            </a:r>
            <a:r>
              <a:rPr lang="en-US" sz="2800" b="1" i="1" u="none">
                <a:solidFill>
                  <a:srgbClr val="0070C0"/>
                </a:solidFill>
                <a:latin typeface="Times New Roman"/>
                <a:ea typeface="Times New Roman"/>
                <a:cs typeface="Times New Roman"/>
                <a:sym typeface="Times New Roman"/>
              </a:rPr>
              <a:t>длиной свободного пробега</a:t>
            </a:r>
            <a:r>
              <a:rPr lang="en-US" sz="2800" b="1" i="1" u="none">
                <a:solidFill>
                  <a:srgbClr val="00B0F0"/>
                </a:solidFill>
                <a:latin typeface="Times New Roman"/>
                <a:ea typeface="Times New Roman"/>
                <a:cs typeface="Times New Roman"/>
                <a:sym typeface="Times New Roman"/>
              </a:rPr>
              <a:t>. </a:t>
            </a:r>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Так как в МКТ мы имеем дело с огромным количеством молекул и количеством столкновений, то необходимо говорить о  </a:t>
            </a:r>
            <a:r>
              <a:rPr lang="en-US" sz="2800" b="1" i="1" u="none">
                <a:solidFill>
                  <a:srgbClr val="0070C0"/>
                </a:solidFill>
                <a:latin typeface="Times New Roman"/>
                <a:ea typeface="Times New Roman"/>
                <a:cs typeface="Times New Roman"/>
                <a:sym typeface="Times New Roman"/>
              </a:rPr>
              <a:t>средней длине      свободного пробе</a:t>
            </a:r>
            <a:r>
              <a:rPr lang="en-US" sz="2800" b="1" i="1">
                <a:solidFill>
                  <a:srgbClr val="0070C0"/>
                </a:solidFill>
                <a:latin typeface="Times New Roman"/>
                <a:ea typeface="Times New Roman"/>
                <a:cs typeface="Times New Roman"/>
                <a:sym typeface="Times New Roman"/>
              </a:rPr>
              <a:t>г</a:t>
            </a:r>
            <a:r>
              <a:rPr lang="en-US" sz="2800" b="1" i="1" u="none">
                <a:solidFill>
                  <a:srgbClr val="0070C0"/>
                </a:solidFill>
                <a:latin typeface="Times New Roman"/>
                <a:ea typeface="Times New Roman"/>
                <a:cs typeface="Times New Roman"/>
                <a:sym typeface="Times New Roman"/>
              </a:rPr>
              <a:t>а молекул</a:t>
            </a:r>
            <a:r>
              <a:rPr lang="en-US" sz="2800" b="0" i="0" u="none">
                <a:solidFill>
                  <a:srgbClr val="0070C0"/>
                </a:solidFill>
                <a:latin typeface="Times New Roman"/>
                <a:ea typeface="Times New Roman"/>
                <a:cs typeface="Times New Roman"/>
                <a:sym typeface="Times New Roman"/>
              </a:rPr>
              <a:t>.  </a:t>
            </a:r>
            <a:endParaRPr/>
          </a:p>
        </p:txBody>
      </p:sp>
      <p:pic>
        <p:nvPicPr>
          <p:cNvPr id="569" name="Google Shape;569;p70"/>
          <p:cNvPicPr preferRelativeResize="0"/>
          <p:nvPr/>
        </p:nvPicPr>
        <p:blipFill rotWithShape="1">
          <a:blip r:embed="rId3">
            <a:alphaModFix/>
          </a:blip>
          <a:srcRect/>
          <a:stretch/>
        </p:blipFill>
        <p:spPr>
          <a:xfrm>
            <a:off x="6554162" y="5157787"/>
            <a:ext cx="238125" cy="31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8">
                                            <p:txEl>
                                              <p:pRg st="0" end="0"/>
                                            </p:txEl>
                                          </p:spTgt>
                                        </p:tgtEl>
                                        <p:attrNameLst>
                                          <p:attrName>style.visibility</p:attrName>
                                        </p:attrNameLst>
                                      </p:cBhvr>
                                      <p:to>
                                        <p:strVal val="visible"/>
                                      </p:to>
                                    </p:set>
                                    <p:animEffect transition="in" filter="fade">
                                      <p:cBhvr>
                                        <p:cTn id="7" dur="500"/>
                                        <p:tgtEl>
                                          <p:spTgt spid="5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8">
                                            <p:txEl>
                                              <p:pRg st="1" end="1"/>
                                            </p:txEl>
                                          </p:spTgt>
                                        </p:tgtEl>
                                        <p:attrNameLst>
                                          <p:attrName>style.visibility</p:attrName>
                                        </p:attrNameLst>
                                      </p:cBhvr>
                                      <p:to>
                                        <p:strVal val="visible"/>
                                      </p:to>
                                    </p:set>
                                    <p:animEffect transition="in" filter="fade">
                                      <p:cBhvr>
                                        <p:cTn id="12" dur="500"/>
                                        <p:tgtEl>
                                          <p:spTgt spid="5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8">
                                            <p:txEl>
                                              <p:pRg st="2" end="2"/>
                                            </p:txEl>
                                          </p:spTgt>
                                        </p:tgtEl>
                                        <p:attrNameLst>
                                          <p:attrName>style.visibility</p:attrName>
                                        </p:attrNameLst>
                                      </p:cBhvr>
                                      <p:to>
                                        <p:strVal val="visible"/>
                                      </p:to>
                                    </p:set>
                                    <p:animEffect transition="in" filter="fade">
                                      <p:cBhvr>
                                        <p:cTn id="17" dur="500"/>
                                        <p:tgtEl>
                                          <p:spTgt spid="5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8">
                                            <p:txEl>
                                              <p:pRg st="3" end="3"/>
                                            </p:txEl>
                                          </p:spTgt>
                                        </p:tgtEl>
                                        <p:attrNameLst>
                                          <p:attrName>style.visibility</p:attrName>
                                        </p:attrNameLst>
                                      </p:cBhvr>
                                      <p:to>
                                        <p:strVal val="visible"/>
                                      </p:to>
                                    </p:set>
                                    <p:animEffect transition="in" filter="fade">
                                      <p:cBhvr>
                                        <p:cTn id="22" dur="500"/>
                                        <p:tgtEl>
                                          <p:spTgt spid="5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8">
                                            <p:txEl>
                                              <p:pRg st="4" end="4"/>
                                            </p:txEl>
                                          </p:spTgt>
                                        </p:tgtEl>
                                        <p:attrNameLst>
                                          <p:attrName>style.visibility</p:attrName>
                                        </p:attrNameLst>
                                      </p:cBhvr>
                                      <p:to>
                                        <p:strVal val="visible"/>
                                      </p:to>
                                    </p:set>
                                    <p:animEffect transition="in" filter="fade">
                                      <p:cBhvr>
                                        <p:cTn id="27" dur="500"/>
                                        <p:tgtEl>
                                          <p:spTgt spid="5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8">
                                            <p:txEl>
                                              <p:pRg st="5" end="5"/>
                                            </p:txEl>
                                          </p:spTgt>
                                        </p:tgtEl>
                                        <p:attrNameLst>
                                          <p:attrName>style.visibility</p:attrName>
                                        </p:attrNameLst>
                                      </p:cBhvr>
                                      <p:to>
                                        <p:strVal val="visible"/>
                                      </p:to>
                                    </p:set>
                                    <p:animEffect transition="in" filter="fade">
                                      <p:cBhvr>
                                        <p:cTn id="32" dur="500"/>
                                        <p:tgtEl>
                                          <p:spTgt spid="5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1"/>
          <p:cNvSpPr txBox="1"/>
          <p:nvPr/>
        </p:nvSpPr>
        <p:spPr>
          <a:xfrm>
            <a:off x="539750" y="627062"/>
            <a:ext cx="8604300" cy="3258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За единицу времени молекула в среднем  проходит расстояние, численно равное её средней скорости        .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Если за это время она сталкивается с другими молекулами в среднем        раз, то её средняя  длина свободного пробега, очевидно, будет равна</a:t>
            </a:r>
            <a:endParaRPr/>
          </a:p>
          <a:p>
            <a:pPr marL="0" marR="0" lvl="0" indent="0" algn="l" rtl="0">
              <a:lnSpc>
                <a:spcPct val="115000"/>
              </a:lnSpc>
              <a:spcBef>
                <a:spcPts val="1000"/>
              </a:spcBef>
              <a:spcAft>
                <a:spcPts val="0"/>
              </a:spcAft>
              <a:buClr>
                <a:srgbClr val="00B050"/>
              </a:buClr>
              <a:buSzPts val="2800"/>
              <a:buFont typeface="Times New Roman"/>
              <a:buNone/>
            </a:pPr>
            <a:r>
              <a:rPr lang="en-US" sz="2800" b="0" i="0" u="none">
                <a:solidFill>
                  <a:srgbClr val="00B050"/>
                </a:solidFill>
                <a:latin typeface="Times New Roman"/>
                <a:ea typeface="Times New Roman"/>
                <a:cs typeface="Times New Roman"/>
                <a:sym typeface="Times New Roman"/>
              </a:rPr>
              <a:t>                       </a:t>
            </a:r>
            <a:endParaRPr/>
          </a:p>
        </p:txBody>
      </p:sp>
      <p:pic>
        <p:nvPicPr>
          <p:cNvPr id="575" name="Google Shape;575;p71"/>
          <p:cNvPicPr preferRelativeResize="0"/>
          <p:nvPr/>
        </p:nvPicPr>
        <p:blipFill rotWithShape="1">
          <a:blip r:embed="rId3">
            <a:alphaModFix/>
          </a:blip>
          <a:srcRect/>
          <a:stretch/>
        </p:blipFill>
        <p:spPr>
          <a:xfrm>
            <a:off x="8243887" y="1203325"/>
            <a:ext cx="485775" cy="485775"/>
          </a:xfrm>
          <a:prstGeom prst="rect">
            <a:avLst/>
          </a:prstGeom>
          <a:noFill/>
          <a:ln>
            <a:noFill/>
          </a:ln>
        </p:spPr>
      </p:pic>
      <p:pic>
        <p:nvPicPr>
          <p:cNvPr id="576" name="Google Shape;576;p71"/>
          <p:cNvPicPr preferRelativeResize="0"/>
          <p:nvPr/>
        </p:nvPicPr>
        <p:blipFill rotWithShape="1">
          <a:blip r:embed="rId4">
            <a:alphaModFix/>
          </a:blip>
          <a:srcRect/>
          <a:stretch/>
        </p:blipFill>
        <p:spPr>
          <a:xfrm>
            <a:off x="4067175" y="2276475"/>
            <a:ext cx="504825" cy="485774"/>
          </a:xfrm>
          <a:prstGeom prst="rect">
            <a:avLst/>
          </a:prstGeom>
          <a:noFill/>
          <a:ln>
            <a:noFill/>
          </a:ln>
        </p:spPr>
      </p:pic>
      <p:sp>
        <p:nvSpPr>
          <p:cNvPr id="577" name="Google Shape;577;p71"/>
          <p:cNvSpPr txBox="1"/>
          <p:nvPr/>
        </p:nvSpPr>
        <p:spPr>
          <a:xfrm>
            <a:off x="539750" y="4508500"/>
            <a:ext cx="8280400" cy="157956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Минимальное  расстояние,  на которое  сближаются при столкновении центры  двух молекул, называется </a:t>
            </a:r>
            <a:r>
              <a:rPr lang="en-US" sz="2800" b="1" i="1" u="none">
                <a:solidFill>
                  <a:srgbClr val="0070C0"/>
                </a:solidFill>
                <a:latin typeface="Times New Roman"/>
                <a:ea typeface="Times New Roman"/>
                <a:cs typeface="Times New Roman"/>
                <a:sym typeface="Times New Roman"/>
              </a:rPr>
              <a:t>эффективным диаметром молекулы d.</a:t>
            </a:r>
            <a:endParaRPr/>
          </a:p>
        </p:txBody>
      </p:sp>
      <p:pic>
        <p:nvPicPr>
          <p:cNvPr id="578" name="Google Shape;578;p71"/>
          <p:cNvPicPr preferRelativeResize="0"/>
          <p:nvPr/>
        </p:nvPicPr>
        <p:blipFill rotWithShape="1">
          <a:blip r:embed="rId5">
            <a:alphaModFix/>
          </a:blip>
          <a:srcRect/>
          <a:stretch/>
        </p:blipFill>
        <p:spPr>
          <a:xfrm>
            <a:off x="3924300" y="3379787"/>
            <a:ext cx="1295400" cy="101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4">
                                            <p:txEl>
                                              <p:pRg st="0" end="0"/>
                                            </p:txEl>
                                          </p:spTgt>
                                        </p:tgtEl>
                                        <p:attrNameLst>
                                          <p:attrName>style.visibility</p:attrName>
                                        </p:attrNameLst>
                                      </p:cBhvr>
                                      <p:to>
                                        <p:strVal val="visible"/>
                                      </p:to>
                                    </p:set>
                                    <p:animEffect transition="in" filter="fade">
                                      <p:cBhvr>
                                        <p:cTn id="7" dur="500"/>
                                        <p:tgtEl>
                                          <p:spTgt spid="5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4">
                                            <p:txEl>
                                              <p:pRg st="1" end="1"/>
                                            </p:txEl>
                                          </p:spTgt>
                                        </p:tgtEl>
                                        <p:attrNameLst>
                                          <p:attrName>style.visibility</p:attrName>
                                        </p:attrNameLst>
                                      </p:cBhvr>
                                      <p:to>
                                        <p:strVal val="visible"/>
                                      </p:to>
                                    </p:set>
                                    <p:animEffect transition="in" filter="fade">
                                      <p:cBhvr>
                                        <p:cTn id="12" dur="500"/>
                                        <p:tgtEl>
                                          <p:spTgt spid="5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4">
                                            <p:txEl>
                                              <p:pRg st="2" end="2"/>
                                            </p:txEl>
                                          </p:spTgt>
                                        </p:tgtEl>
                                        <p:attrNameLst>
                                          <p:attrName>style.visibility</p:attrName>
                                        </p:attrNameLst>
                                      </p:cBhvr>
                                      <p:to>
                                        <p:strVal val="visible"/>
                                      </p:to>
                                    </p:set>
                                    <p:animEffect transition="in" filter="fade">
                                      <p:cBhvr>
                                        <p:cTn id="17" dur="500"/>
                                        <p:tgtEl>
                                          <p:spTgt spid="5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7">
                                            <p:txEl>
                                              <p:pRg st="0" end="0"/>
                                            </p:txEl>
                                          </p:spTgt>
                                        </p:tgtEl>
                                        <p:attrNameLst>
                                          <p:attrName>style.visibility</p:attrName>
                                        </p:attrNameLst>
                                      </p:cBhvr>
                                      <p:to>
                                        <p:strVal val="visible"/>
                                      </p:to>
                                    </p:set>
                                    <p:animEffect transition="in" filter="fade">
                                      <p:cBhvr>
                                        <p:cTn id="22" dur="500"/>
                                        <p:tgtEl>
                                          <p:spTgt spid="5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601664" y="1303337"/>
            <a:ext cx="7758565" cy="4919261"/>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2"/>
          <p:cNvSpPr txBox="1"/>
          <p:nvPr/>
        </p:nvSpPr>
        <p:spPr>
          <a:xfrm>
            <a:off x="395287" y="260350"/>
            <a:ext cx="8748600" cy="2505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Подсчитаем среднее число столкновений            Пусть молекула представляет собой шарик диаметром     , который движется среди «застывших» таких же молекул. Её траектория будет представлять собой ломаную линию.</a:t>
            </a:r>
            <a:endParaRPr/>
          </a:p>
        </p:txBody>
      </p:sp>
      <p:pic>
        <p:nvPicPr>
          <p:cNvPr id="584" name="Google Shape;584;p72"/>
          <p:cNvPicPr preferRelativeResize="0"/>
          <p:nvPr/>
        </p:nvPicPr>
        <p:blipFill rotWithShape="1">
          <a:blip r:embed="rId3">
            <a:alphaModFix/>
          </a:blip>
          <a:srcRect/>
          <a:stretch/>
        </p:blipFill>
        <p:spPr>
          <a:xfrm>
            <a:off x="6945350" y="323225"/>
            <a:ext cx="657226" cy="485775"/>
          </a:xfrm>
          <a:prstGeom prst="rect">
            <a:avLst/>
          </a:prstGeom>
          <a:noFill/>
          <a:ln>
            <a:noFill/>
          </a:ln>
        </p:spPr>
      </p:pic>
      <p:pic>
        <p:nvPicPr>
          <p:cNvPr id="585" name="Google Shape;585;p72"/>
          <p:cNvPicPr preferRelativeResize="0"/>
          <p:nvPr/>
        </p:nvPicPr>
        <p:blipFill rotWithShape="1">
          <a:blip r:embed="rId4">
            <a:alphaModFix/>
          </a:blip>
          <a:srcRect/>
          <a:stretch/>
        </p:blipFill>
        <p:spPr>
          <a:xfrm>
            <a:off x="7845762" y="849000"/>
            <a:ext cx="277812" cy="323851"/>
          </a:xfrm>
          <a:prstGeom prst="rect">
            <a:avLst/>
          </a:prstGeom>
          <a:noFill/>
          <a:ln>
            <a:noFill/>
          </a:ln>
        </p:spPr>
      </p:pic>
      <p:pic>
        <p:nvPicPr>
          <p:cNvPr id="586" name="Google Shape;586;p72"/>
          <p:cNvPicPr preferRelativeResize="0"/>
          <p:nvPr/>
        </p:nvPicPr>
        <p:blipFill rotWithShape="1">
          <a:blip r:embed="rId5">
            <a:alphaModFix/>
          </a:blip>
          <a:srcRect/>
          <a:stretch/>
        </p:blipFill>
        <p:spPr>
          <a:xfrm>
            <a:off x="684212" y="2924175"/>
            <a:ext cx="2159000" cy="2305050"/>
          </a:xfrm>
          <a:prstGeom prst="rect">
            <a:avLst/>
          </a:prstGeom>
          <a:noFill/>
          <a:ln>
            <a:noFill/>
          </a:ln>
        </p:spPr>
      </p:pic>
      <p:sp>
        <p:nvSpPr>
          <p:cNvPr id="587" name="Google Shape;587;p72"/>
          <p:cNvSpPr txBox="1"/>
          <p:nvPr/>
        </p:nvSpPr>
        <p:spPr>
          <a:xfrm>
            <a:off x="3059112" y="2781300"/>
            <a:ext cx="5976900" cy="2010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Эта молекула столкнется только с теми молекулами, центры которых  находятся внутри «</a:t>
            </a:r>
            <a:r>
              <a:rPr lang="en-US" sz="2800">
                <a:latin typeface="Times New Roman"/>
                <a:ea typeface="Times New Roman"/>
                <a:cs typeface="Times New Roman"/>
                <a:sym typeface="Times New Roman"/>
              </a:rPr>
              <a:t>ломаного</a:t>
            </a:r>
            <a:r>
              <a:rPr lang="en-US" sz="2800" b="0" i="0" u="none">
                <a:solidFill>
                  <a:srgbClr val="000000"/>
                </a:solidFill>
                <a:latin typeface="Times New Roman"/>
                <a:ea typeface="Times New Roman"/>
                <a:cs typeface="Times New Roman"/>
                <a:sym typeface="Times New Roman"/>
              </a:rPr>
              <a:t>»  цилиндра радиусом     .</a:t>
            </a:r>
            <a:endParaRPr/>
          </a:p>
        </p:txBody>
      </p:sp>
      <p:pic>
        <p:nvPicPr>
          <p:cNvPr id="588" name="Google Shape;588;p72"/>
          <p:cNvPicPr preferRelativeResize="0"/>
          <p:nvPr/>
        </p:nvPicPr>
        <p:blipFill rotWithShape="1">
          <a:blip r:embed="rId6">
            <a:alphaModFix/>
          </a:blip>
          <a:srcRect/>
          <a:stretch/>
        </p:blipFill>
        <p:spPr>
          <a:xfrm>
            <a:off x="6227450" y="4400550"/>
            <a:ext cx="266701" cy="323850"/>
          </a:xfrm>
          <a:prstGeom prst="rect">
            <a:avLst/>
          </a:prstGeom>
          <a:noFill/>
          <a:ln>
            <a:noFill/>
          </a:ln>
        </p:spPr>
      </p:pic>
      <p:sp>
        <p:nvSpPr>
          <p:cNvPr id="589" name="Google Shape;589;p72"/>
          <p:cNvSpPr txBox="1"/>
          <p:nvPr/>
        </p:nvSpPr>
        <p:spPr>
          <a:xfrm>
            <a:off x="468312" y="4724400"/>
            <a:ext cx="8675700" cy="1514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Среднее число столкновений за 1 с равно числу молекул в объёме                      ломаного цилиндра:</a:t>
            </a:r>
            <a:endParaRPr/>
          </a:p>
        </p:txBody>
      </p:sp>
      <p:pic>
        <p:nvPicPr>
          <p:cNvPr id="590" name="Google Shape;590;p72"/>
          <p:cNvPicPr preferRelativeResize="0"/>
          <p:nvPr/>
        </p:nvPicPr>
        <p:blipFill rotWithShape="1">
          <a:blip r:embed="rId7">
            <a:alphaModFix/>
          </a:blip>
          <a:srcRect/>
          <a:stretch/>
        </p:blipFill>
        <p:spPr>
          <a:xfrm>
            <a:off x="5219700" y="5300662"/>
            <a:ext cx="1790700" cy="495300"/>
          </a:xfrm>
          <a:prstGeom prst="rect">
            <a:avLst/>
          </a:prstGeom>
          <a:noFill/>
          <a:ln>
            <a:noFill/>
          </a:ln>
        </p:spPr>
      </p:pic>
      <p:pic>
        <p:nvPicPr>
          <p:cNvPr id="591" name="Google Shape;591;p72"/>
          <p:cNvPicPr preferRelativeResize="0"/>
          <p:nvPr/>
        </p:nvPicPr>
        <p:blipFill rotWithShape="1">
          <a:blip r:embed="rId8">
            <a:alphaModFix/>
          </a:blip>
          <a:srcRect/>
          <a:stretch/>
        </p:blipFill>
        <p:spPr>
          <a:xfrm>
            <a:off x="2268537" y="5813425"/>
            <a:ext cx="2387600" cy="495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
                                            <p:txEl>
                                              <p:pRg st="0" end="0"/>
                                            </p:txEl>
                                          </p:spTgt>
                                        </p:tgtEl>
                                        <p:attrNameLst>
                                          <p:attrName>style.visibility</p:attrName>
                                        </p:attrNameLst>
                                      </p:cBhvr>
                                      <p:to>
                                        <p:strVal val="visible"/>
                                      </p:to>
                                    </p:set>
                                    <p:animEffect transition="in" filter="fade">
                                      <p:cBhvr>
                                        <p:cTn id="7" dur="500"/>
                                        <p:tgtEl>
                                          <p:spTgt spid="5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6"/>
                                        </p:tgtEl>
                                        <p:attrNameLst>
                                          <p:attrName>style.visibility</p:attrName>
                                        </p:attrNameLst>
                                      </p:cBhvr>
                                      <p:to>
                                        <p:strVal val="visible"/>
                                      </p:to>
                                    </p:set>
                                    <p:animEffect transition="in" filter="fade">
                                      <p:cBhvr>
                                        <p:cTn id="12" dur="500"/>
                                        <p:tgtEl>
                                          <p:spTgt spid="5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7"/>
                                        </p:tgtEl>
                                        <p:attrNameLst>
                                          <p:attrName>style.visibility</p:attrName>
                                        </p:attrNameLst>
                                      </p:cBhvr>
                                      <p:to>
                                        <p:strVal val="visible"/>
                                      </p:to>
                                    </p:set>
                                    <p:animEffect transition="in" filter="fade">
                                      <p:cBhvr>
                                        <p:cTn id="17" dur="500"/>
                                        <p:tgtEl>
                                          <p:spTgt spid="5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9"/>
                                        </p:tgtEl>
                                        <p:attrNameLst>
                                          <p:attrName>style.visibility</p:attrName>
                                        </p:attrNameLst>
                                      </p:cBhvr>
                                      <p:to>
                                        <p:strVal val="visible"/>
                                      </p:to>
                                    </p:set>
                                    <p:animEffect transition="in" filter="fade">
                                      <p:cBhvr>
                                        <p:cTn id="22" dur="500"/>
                                        <p:tgtEl>
                                          <p:spTgt spid="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73"/>
          <p:cNvSpPr txBox="1"/>
          <p:nvPr/>
        </p:nvSpPr>
        <p:spPr>
          <a:xfrm>
            <a:off x="395287" y="322262"/>
            <a:ext cx="8497887" cy="245903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 концентрация молекул.</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При учете движения остальных молекул: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Тогда средняя длина свободного пробега молекул </a:t>
            </a:r>
            <a:endParaRPr/>
          </a:p>
        </p:txBody>
      </p:sp>
      <p:pic>
        <p:nvPicPr>
          <p:cNvPr id="597" name="Google Shape;597;p73"/>
          <p:cNvPicPr preferRelativeResize="0"/>
          <p:nvPr/>
        </p:nvPicPr>
        <p:blipFill rotWithShape="1">
          <a:blip r:embed="rId3">
            <a:alphaModFix/>
          </a:blip>
          <a:srcRect/>
          <a:stretch/>
        </p:blipFill>
        <p:spPr>
          <a:xfrm>
            <a:off x="1187450" y="549275"/>
            <a:ext cx="266700" cy="238125"/>
          </a:xfrm>
          <a:prstGeom prst="rect">
            <a:avLst/>
          </a:prstGeom>
          <a:noFill/>
          <a:ln>
            <a:noFill/>
          </a:ln>
        </p:spPr>
      </p:pic>
      <p:sp>
        <p:nvSpPr>
          <p:cNvPr id="598" name="Google Shape;598;p73"/>
          <p:cNvSpPr txBox="1"/>
          <p:nvPr/>
        </p:nvSpPr>
        <p:spPr>
          <a:xfrm>
            <a:off x="539750" y="3860800"/>
            <a:ext cx="8353500" cy="1514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Таким образом, при заданной температуре средняя длина свободного пробега молекул обратно пропорциональна давлению:</a:t>
            </a:r>
            <a:endParaRPr/>
          </a:p>
        </p:txBody>
      </p:sp>
      <p:pic>
        <p:nvPicPr>
          <p:cNvPr id="599" name="Google Shape;599;p73"/>
          <p:cNvPicPr preferRelativeResize="0"/>
          <p:nvPr/>
        </p:nvPicPr>
        <p:blipFill rotWithShape="1">
          <a:blip r:embed="rId4">
            <a:alphaModFix/>
          </a:blip>
          <a:srcRect/>
          <a:stretch/>
        </p:blipFill>
        <p:spPr>
          <a:xfrm>
            <a:off x="2627312" y="1557337"/>
            <a:ext cx="2857500" cy="533400"/>
          </a:xfrm>
          <a:prstGeom prst="rect">
            <a:avLst/>
          </a:prstGeom>
          <a:noFill/>
          <a:ln>
            <a:noFill/>
          </a:ln>
        </p:spPr>
      </p:pic>
      <p:pic>
        <p:nvPicPr>
          <p:cNvPr id="600" name="Google Shape;600;p73"/>
          <p:cNvPicPr preferRelativeResize="0"/>
          <p:nvPr/>
        </p:nvPicPr>
        <p:blipFill rotWithShape="1">
          <a:blip r:embed="rId5">
            <a:alphaModFix/>
          </a:blip>
          <a:srcRect b="8748"/>
          <a:stretch/>
        </p:blipFill>
        <p:spPr>
          <a:xfrm>
            <a:off x="3635375" y="5400675"/>
            <a:ext cx="1512887" cy="1203325"/>
          </a:xfrm>
          <a:prstGeom prst="rect">
            <a:avLst/>
          </a:prstGeom>
          <a:noFill/>
          <a:ln>
            <a:noFill/>
          </a:ln>
        </p:spPr>
      </p:pic>
      <p:pic>
        <p:nvPicPr>
          <p:cNvPr id="601" name="Google Shape;601;p73"/>
          <p:cNvPicPr preferRelativeResize="0"/>
          <p:nvPr/>
        </p:nvPicPr>
        <p:blipFill rotWithShape="1">
          <a:blip r:embed="rId6">
            <a:alphaModFix/>
          </a:blip>
          <a:srcRect/>
          <a:stretch/>
        </p:blipFill>
        <p:spPr>
          <a:xfrm>
            <a:off x="2157412" y="2781300"/>
            <a:ext cx="4829175" cy="101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6">
                                            <p:txEl>
                                              <p:pRg st="0" end="0"/>
                                            </p:txEl>
                                          </p:spTgt>
                                        </p:tgtEl>
                                        <p:attrNameLst>
                                          <p:attrName>style.visibility</p:attrName>
                                        </p:attrNameLst>
                                      </p:cBhvr>
                                      <p:to>
                                        <p:strVal val="visible"/>
                                      </p:to>
                                    </p:set>
                                    <p:animEffect transition="in" filter="fade">
                                      <p:cBhvr>
                                        <p:cTn id="7" dur="500"/>
                                        <p:tgtEl>
                                          <p:spTgt spid="5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6">
                                            <p:txEl>
                                              <p:pRg st="1" end="1"/>
                                            </p:txEl>
                                          </p:spTgt>
                                        </p:tgtEl>
                                        <p:attrNameLst>
                                          <p:attrName>style.visibility</p:attrName>
                                        </p:attrNameLst>
                                      </p:cBhvr>
                                      <p:to>
                                        <p:strVal val="visible"/>
                                      </p:to>
                                    </p:set>
                                    <p:animEffect transition="in" filter="fade">
                                      <p:cBhvr>
                                        <p:cTn id="12" dur="500"/>
                                        <p:tgtEl>
                                          <p:spTgt spid="5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6">
                                            <p:txEl>
                                              <p:pRg st="2" end="2"/>
                                            </p:txEl>
                                          </p:spTgt>
                                        </p:tgtEl>
                                        <p:attrNameLst>
                                          <p:attrName>style.visibility</p:attrName>
                                        </p:attrNameLst>
                                      </p:cBhvr>
                                      <p:to>
                                        <p:strVal val="visible"/>
                                      </p:to>
                                    </p:set>
                                    <p:animEffect transition="in" filter="fade">
                                      <p:cBhvr>
                                        <p:cTn id="17" dur="500"/>
                                        <p:tgtEl>
                                          <p:spTgt spid="5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6">
                                            <p:txEl>
                                              <p:pRg st="3" end="3"/>
                                            </p:txEl>
                                          </p:spTgt>
                                        </p:tgtEl>
                                        <p:attrNameLst>
                                          <p:attrName>style.visibility</p:attrName>
                                        </p:attrNameLst>
                                      </p:cBhvr>
                                      <p:to>
                                        <p:strVal val="visible"/>
                                      </p:to>
                                    </p:set>
                                    <p:animEffect transition="in" filter="fade">
                                      <p:cBhvr>
                                        <p:cTn id="22" dur="500"/>
                                        <p:tgtEl>
                                          <p:spTgt spid="5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8"/>
                                        </p:tgtEl>
                                        <p:attrNameLst>
                                          <p:attrName>style.visibility</p:attrName>
                                        </p:attrNameLst>
                                      </p:cBhvr>
                                      <p:to>
                                        <p:strVal val="visible"/>
                                      </p:to>
                                    </p:set>
                                    <p:animEffect transition="in" filter="fade">
                                      <p:cBhvr>
                                        <p:cTn id="27" dur="5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74"/>
          <p:cNvSpPr txBox="1"/>
          <p:nvPr/>
        </p:nvSpPr>
        <p:spPr>
          <a:xfrm>
            <a:off x="539750" y="476250"/>
            <a:ext cx="8208962" cy="233203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B050"/>
              </a:buClr>
              <a:buSzPts val="2800"/>
              <a:buFont typeface="Times New Roman"/>
              <a:buNone/>
            </a:pPr>
            <a:r>
              <a:rPr lang="en-US" sz="2800" b="0" i="0" u="none">
                <a:solidFill>
                  <a:srgbClr val="00B050"/>
                </a:solidFill>
                <a:latin typeface="Times New Roman"/>
                <a:ea typeface="Times New Roman"/>
                <a:cs typeface="Times New Roman"/>
                <a:sym typeface="Times New Roman"/>
              </a:rPr>
              <a:t>Пример 2</a:t>
            </a:r>
            <a:r>
              <a:rPr lang="en-US" sz="2800" b="0" i="0" u="none">
                <a:solidFill>
                  <a:schemeClr val="dk1"/>
                </a:solidFill>
                <a:latin typeface="Times New Roman"/>
                <a:ea typeface="Times New Roman"/>
                <a:cs typeface="Times New Roman"/>
                <a:sym typeface="Times New Roman"/>
              </a:rPr>
              <a:t>. Примем: </a:t>
            </a:r>
            <a:endParaRPr/>
          </a:p>
          <a:p>
            <a:pPr marL="0" marR="0" lvl="0" indent="0" algn="l" rtl="0">
              <a:lnSpc>
                <a:spcPct val="115000"/>
              </a:lnSpc>
              <a:spcBef>
                <a:spcPts val="1000"/>
              </a:spcBef>
              <a:spcAft>
                <a:spcPts val="0"/>
              </a:spcAft>
              <a:buClr>
                <a:schemeClr val="dk1"/>
              </a:buClr>
              <a:buSzPts val="2800"/>
              <a:buFont typeface="Arial"/>
              <a:buNone/>
            </a:pPr>
            <a:endParaRPr sz="2800" b="0" i="0" u="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Тогда                                                 столкновений в секунду. </a:t>
            </a:r>
            <a:endParaRPr/>
          </a:p>
        </p:txBody>
      </p:sp>
      <p:sp>
        <p:nvSpPr>
          <p:cNvPr id="607" name="Google Shape;607;p74"/>
          <p:cNvSpPr txBox="1"/>
          <p:nvPr/>
        </p:nvSpPr>
        <p:spPr>
          <a:xfrm>
            <a:off x="539750" y="2994025"/>
            <a:ext cx="8208962" cy="10826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Зависимость длины свободного пробега молекул азота от давления показана в таблице ниже.</a:t>
            </a:r>
            <a:endParaRPr/>
          </a:p>
        </p:txBody>
      </p:sp>
      <p:pic>
        <p:nvPicPr>
          <p:cNvPr id="608" name="Google Shape;608;p74"/>
          <p:cNvPicPr preferRelativeResize="0"/>
          <p:nvPr/>
        </p:nvPicPr>
        <p:blipFill rotWithShape="1">
          <a:blip r:embed="rId3">
            <a:alphaModFix/>
          </a:blip>
          <a:srcRect/>
          <a:stretch/>
        </p:blipFill>
        <p:spPr>
          <a:xfrm>
            <a:off x="1682750" y="4492625"/>
            <a:ext cx="5651500" cy="1358900"/>
          </a:xfrm>
          <a:prstGeom prst="rect">
            <a:avLst/>
          </a:prstGeom>
          <a:noFill/>
          <a:ln>
            <a:noFill/>
          </a:ln>
        </p:spPr>
      </p:pic>
      <p:pic>
        <p:nvPicPr>
          <p:cNvPr id="609" name="Google Shape;609;p74"/>
          <p:cNvPicPr preferRelativeResize="0"/>
          <p:nvPr/>
        </p:nvPicPr>
        <p:blipFill rotWithShape="1">
          <a:blip r:embed="rId4">
            <a:alphaModFix/>
          </a:blip>
          <a:srcRect/>
          <a:stretch/>
        </p:blipFill>
        <p:spPr>
          <a:xfrm>
            <a:off x="1116012" y="1185862"/>
            <a:ext cx="6503987" cy="457200"/>
          </a:xfrm>
          <a:prstGeom prst="rect">
            <a:avLst/>
          </a:prstGeom>
          <a:noFill/>
          <a:ln>
            <a:noFill/>
          </a:ln>
        </p:spPr>
      </p:pic>
      <p:pic>
        <p:nvPicPr>
          <p:cNvPr id="610" name="Google Shape;610;p74"/>
          <p:cNvPicPr preferRelativeResize="0"/>
          <p:nvPr/>
        </p:nvPicPr>
        <p:blipFill rotWithShape="1">
          <a:blip r:embed="rId5">
            <a:alphaModFix/>
          </a:blip>
          <a:srcRect/>
          <a:stretch/>
        </p:blipFill>
        <p:spPr>
          <a:xfrm>
            <a:off x="2051050" y="1773237"/>
            <a:ext cx="3933825" cy="495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6">
                                            <p:txEl>
                                              <p:pRg st="0" end="0"/>
                                            </p:txEl>
                                          </p:spTgt>
                                        </p:tgtEl>
                                        <p:attrNameLst>
                                          <p:attrName>style.visibility</p:attrName>
                                        </p:attrNameLst>
                                      </p:cBhvr>
                                      <p:to>
                                        <p:strVal val="visible"/>
                                      </p:to>
                                    </p:set>
                                    <p:animEffect transition="in" filter="fade">
                                      <p:cBhvr>
                                        <p:cTn id="7" dur="500"/>
                                        <p:tgtEl>
                                          <p:spTgt spid="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6">
                                            <p:txEl>
                                              <p:pRg st="1" end="1"/>
                                            </p:txEl>
                                          </p:spTgt>
                                        </p:tgtEl>
                                        <p:attrNameLst>
                                          <p:attrName>style.visibility</p:attrName>
                                        </p:attrNameLst>
                                      </p:cBhvr>
                                      <p:to>
                                        <p:strVal val="visible"/>
                                      </p:to>
                                    </p:set>
                                    <p:animEffect transition="in" filter="fade">
                                      <p:cBhvr>
                                        <p:cTn id="12" dur="500"/>
                                        <p:tgtEl>
                                          <p:spTgt spid="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6">
                                            <p:txEl>
                                              <p:pRg st="2" end="2"/>
                                            </p:txEl>
                                          </p:spTgt>
                                        </p:tgtEl>
                                        <p:attrNameLst>
                                          <p:attrName>style.visibility</p:attrName>
                                        </p:attrNameLst>
                                      </p:cBhvr>
                                      <p:to>
                                        <p:strVal val="visible"/>
                                      </p:to>
                                    </p:set>
                                    <p:animEffect transition="in" filter="fade">
                                      <p:cBhvr>
                                        <p:cTn id="17" dur="500"/>
                                        <p:tgtEl>
                                          <p:spTgt spid="6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7"/>
                                        </p:tgtEl>
                                        <p:attrNameLst>
                                          <p:attrName>style.visibility</p:attrName>
                                        </p:attrNameLst>
                                      </p:cBhvr>
                                      <p:to>
                                        <p:strVal val="visible"/>
                                      </p:to>
                                    </p:set>
                                    <p:animEffect transition="in" filter="fade">
                                      <p:cBhvr>
                                        <p:cTn id="22" dur="500"/>
                                        <p:tgtEl>
                                          <p:spTgt spid="6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8"/>
                                        </p:tgtEl>
                                        <p:attrNameLst>
                                          <p:attrName>style.visibility</p:attrName>
                                        </p:attrNameLst>
                                      </p:cBhvr>
                                      <p:to>
                                        <p:strVal val="visible"/>
                                      </p:to>
                                    </p:set>
                                    <p:animEffect transition="in" filter="fade">
                                      <p:cBhvr>
                                        <p:cTn id="27" dur="5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75"/>
          <p:cNvSpPr txBox="1"/>
          <p:nvPr/>
        </p:nvSpPr>
        <p:spPr>
          <a:xfrm>
            <a:off x="755650" y="620712"/>
            <a:ext cx="7993062" cy="474503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Из таблицы видно, что при давлениях порядка 10</a:t>
            </a:r>
            <a:r>
              <a:rPr lang="en-US" sz="2800" b="0" i="0" u="none" baseline="30000">
                <a:solidFill>
                  <a:schemeClr val="dk1"/>
                </a:solidFill>
                <a:latin typeface="Times New Roman"/>
                <a:ea typeface="Times New Roman"/>
                <a:cs typeface="Times New Roman"/>
                <a:sym typeface="Times New Roman"/>
              </a:rPr>
              <a:t>-4</a:t>
            </a:r>
            <a:r>
              <a:rPr lang="en-US" sz="2800" b="0" i="0" u="none">
                <a:solidFill>
                  <a:schemeClr val="dk1"/>
                </a:solidFill>
                <a:latin typeface="Times New Roman"/>
                <a:ea typeface="Times New Roman"/>
                <a:cs typeface="Times New Roman"/>
                <a:sym typeface="Times New Roman"/>
              </a:rPr>
              <a:t> Па средняя длина свободного пробега молекул азота достигает сотни метров. Это означает, что молекулы в сосуде движутся, не сталкиваясь друг с другом. </a:t>
            </a:r>
            <a:endParaRPr/>
          </a:p>
          <a:p>
            <a:pPr marL="0" marR="0" lvl="0" indent="0" algn="l" rtl="0">
              <a:lnSpc>
                <a:spcPct val="150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Такое состояние газа называется </a:t>
            </a:r>
            <a:r>
              <a:rPr lang="en-US" sz="2800" b="1" i="1" u="none">
                <a:solidFill>
                  <a:srgbClr val="0070C0"/>
                </a:solidFill>
                <a:latin typeface="Times New Roman"/>
                <a:ea typeface="Times New Roman"/>
                <a:cs typeface="Times New Roman"/>
                <a:sym typeface="Times New Roman"/>
              </a:rPr>
              <a:t>техническим вакуумом</a:t>
            </a:r>
            <a:r>
              <a:rPr lang="en-US" sz="2800" b="0" i="0" u="none">
                <a:solidFill>
                  <a:srgbClr val="0070C0"/>
                </a:solidFill>
                <a:latin typeface="Times New Roman"/>
                <a:ea typeface="Times New Roman"/>
                <a:cs typeface="Times New Roman"/>
                <a:sym typeface="Times New Roman"/>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
                                            <p:txEl>
                                              <p:pRg st="0" end="0"/>
                                            </p:txEl>
                                          </p:spTgt>
                                        </p:tgtEl>
                                        <p:attrNameLst>
                                          <p:attrName>style.visibility</p:attrName>
                                        </p:attrNameLst>
                                      </p:cBhvr>
                                      <p:to>
                                        <p:strVal val="visible"/>
                                      </p:to>
                                    </p:set>
                                    <p:animEffect transition="in" filter="fade">
                                      <p:cBhvr>
                                        <p:cTn id="7" dur="500"/>
                                        <p:tgtEl>
                                          <p:spTgt spid="6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
                                            <p:txEl>
                                              <p:pRg st="1" end="1"/>
                                            </p:txEl>
                                          </p:spTgt>
                                        </p:tgtEl>
                                        <p:attrNameLst>
                                          <p:attrName>style.visibility</p:attrName>
                                        </p:attrNameLst>
                                      </p:cBhvr>
                                      <p:to>
                                        <p:strVal val="visible"/>
                                      </p:to>
                                    </p:set>
                                    <p:animEffect transition="in" filter="fade">
                                      <p:cBhvr>
                                        <p:cTn id="12" dur="500"/>
                                        <p:tgtEl>
                                          <p:spTgt spid="6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3. Явление переноса в газах</a:t>
            </a:r>
            <a:r>
              <a:rPr lang="en-US" sz="4000" b="0" i="0" u="none">
                <a:solidFill>
                  <a:schemeClr val="dk1"/>
                </a:solidFill>
                <a:latin typeface="Times New Roman"/>
                <a:ea typeface="Times New Roman"/>
                <a:cs typeface="Times New Roman"/>
                <a:sym typeface="Times New Roman"/>
              </a:rPr>
              <a:t/>
            </a:r>
            <a:br>
              <a:rPr lang="en-US" sz="4000" b="0" i="0" u="none">
                <a:solidFill>
                  <a:schemeClr val="dk1"/>
                </a:solidFill>
                <a:latin typeface="Times New Roman"/>
                <a:ea typeface="Times New Roman"/>
                <a:cs typeface="Times New Roman"/>
                <a:sym typeface="Times New Roman"/>
              </a:rPr>
            </a:br>
            <a:endParaRPr/>
          </a:p>
        </p:txBody>
      </p:sp>
      <p:sp>
        <p:nvSpPr>
          <p:cNvPr id="621" name="Google Shape;621;p76"/>
          <p:cNvSpPr txBox="1"/>
          <p:nvPr/>
        </p:nvSpPr>
        <p:spPr>
          <a:xfrm>
            <a:off x="395287" y="1196975"/>
            <a:ext cx="8497800" cy="514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В предыдущих слайдах мы рассматривали равновесные  состояния и обратимые процессы. </a:t>
            </a:r>
            <a:endParaRPr/>
          </a:p>
          <a:p>
            <a:pPr marL="0" marR="0" lvl="0" indent="0" algn="l" rtl="0">
              <a:lnSpc>
                <a:spcPct val="100000"/>
              </a:lnSpc>
              <a:spcBef>
                <a:spcPts val="10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Однако термодинамическая система может за счёт воздействия извне перейти в </a:t>
            </a:r>
            <a:r>
              <a:rPr lang="en-US" sz="2400" b="1" i="1" u="none">
                <a:solidFill>
                  <a:srgbClr val="0070C0"/>
                </a:solidFill>
                <a:latin typeface="Times New Roman"/>
                <a:ea typeface="Times New Roman"/>
                <a:cs typeface="Times New Roman"/>
                <a:sym typeface="Times New Roman"/>
              </a:rPr>
              <a:t>неравновесное</a:t>
            </a:r>
            <a:r>
              <a:rPr lang="en-US" sz="2400" b="0" i="0" u="none">
                <a:solidFill>
                  <a:schemeClr val="dk1"/>
                </a:solidFill>
                <a:latin typeface="Times New Roman"/>
                <a:ea typeface="Times New Roman"/>
                <a:cs typeface="Times New Roman"/>
                <a:sym typeface="Times New Roman"/>
              </a:rPr>
              <a:t>  состояние.</a:t>
            </a:r>
            <a:endParaRPr/>
          </a:p>
          <a:p>
            <a:pPr marL="0" marR="0" lvl="0" indent="0" algn="l" rtl="0">
              <a:lnSpc>
                <a:spcPct val="114000"/>
              </a:lnSpc>
              <a:spcBef>
                <a:spcPts val="10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Если после нарушения предоставить систему самой себе,  возникнет  процесс  </a:t>
            </a:r>
            <a:r>
              <a:rPr lang="en-US" sz="2400" b="1" i="1" u="none">
                <a:solidFill>
                  <a:srgbClr val="0070C0"/>
                </a:solidFill>
                <a:latin typeface="Times New Roman"/>
                <a:ea typeface="Times New Roman"/>
                <a:cs typeface="Times New Roman"/>
                <a:sym typeface="Times New Roman"/>
              </a:rPr>
              <a:t>релаксации</a:t>
            </a:r>
            <a:r>
              <a:rPr lang="en-US" sz="2400" b="0" i="0" u="none">
                <a:solidFill>
                  <a:srgbClr val="0070C0"/>
                </a:solidFill>
                <a:latin typeface="Times New Roman"/>
                <a:ea typeface="Times New Roman"/>
                <a:cs typeface="Times New Roman"/>
                <a:sym typeface="Times New Roman"/>
              </a:rPr>
              <a:t>,</a:t>
            </a:r>
            <a:r>
              <a:rPr lang="en-US" sz="2400" b="0" i="0" u="none">
                <a:solidFill>
                  <a:srgbClr val="00B0F0"/>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в результате которого система через некоторое время вновь возвратится в другое равновесное  состояние. Нарушение равновесия приводит к самопроизвольному  переносу из одних  мест среды в другие либо вещества, либо энергии, либо импульса. Интенсивность процесса переноса  характеризуется </a:t>
            </a:r>
            <a:r>
              <a:rPr lang="en-US" sz="2400" b="1" i="1" u="none">
                <a:solidFill>
                  <a:srgbClr val="0070C0"/>
                </a:solidFill>
                <a:latin typeface="Times New Roman"/>
                <a:ea typeface="Times New Roman"/>
                <a:cs typeface="Times New Roman"/>
                <a:sym typeface="Times New Roman"/>
              </a:rPr>
              <a:t>потоком</a:t>
            </a:r>
            <a:r>
              <a:rPr lang="en-US" sz="2400" b="0" i="0" u="none">
                <a:solidFill>
                  <a:srgbClr val="0070C0"/>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соответствующей величины.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7"/>
          <p:cNvSpPr txBox="1"/>
          <p:nvPr/>
        </p:nvSpPr>
        <p:spPr>
          <a:xfrm>
            <a:off x="587375" y="549275"/>
            <a:ext cx="8305800" cy="53911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800"/>
              <a:buFont typeface="Times New Roman"/>
              <a:buNone/>
            </a:pPr>
            <a:r>
              <a:rPr lang="en-US" sz="2800" b="1" i="1" u="none">
                <a:solidFill>
                  <a:schemeClr val="dk1"/>
                </a:solidFill>
                <a:latin typeface="Times New Roman"/>
                <a:ea typeface="Times New Roman"/>
                <a:cs typeface="Times New Roman"/>
                <a:sym typeface="Times New Roman"/>
              </a:rPr>
              <a:t> </a:t>
            </a:r>
            <a:r>
              <a:rPr lang="en-US" sz="2800" b="1" i="1" u="none">
                <a:solidFill>
                  <a:srgbClr val="0070C0"/>
                </a:solidFill>
                <a:latin typeface="Times New Roman"/>
                <a:ea typeface="Times New Roman"/>
                <a:cs typeface="Times New Roman"/>
                <a:sym typeface="Times New Roman"/>
              </a:rPr>
              <a:t>Потоком</a:t>
            </a:r>
            <a:r>
              <a:rPr lang="en-US" sz="2800" b="0" i="0" u="none">
                <a:solidFill>
                  <a:schemeClr val="dk1"/>
                </a:solidFill>
                <a:latin typeface="Times New Roman"/>
                <a:ea typeface="Times New Roman"/>
                <a:cs typeface="Times New Roman"/>
                <a:sym typeface="Times New Roman"/>
              </a:rPr>
              <a:t>  какой-либо величины (массы, энергии, импульса) называется количество этой величины, проходящей в единицу времени  через какую-либо площадь воображаемой поверхности.</a:t>
            </a:r>
            <a:endParaRPr/>
          </a:p>
          <a:p>
            <a:pPr marL="0" marR="0" lvl="0" indent="0" algn="l" rtl="0">
              <a:lnSpc>
                <a:spcPct val="150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 этой лекции мы будем рассматривать только стационарные потоки (т. е. не зависящие от времени) и возникшие вследствие незначительных нарушений равновесия в системе.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6">
                                            <p:txEl>
                                              <p:pRg st="0" end="0"/>
                                            </p:txEl>
                                          </p:spTgt>
                                        </p:tgtEl>
                                        <p:attrNameLst>
                                          <p:attrName>style.visibility</p:attrName>
                                        </p:attrNameLst>
                                      </p:cBhvr>
                                      <p:to>
                                        <p:strVal val="visible"/>
                                      </p:to>
                                    </p:set>
                                    <p:animEffect transition="in" filter="fade">
                                      <p:cBhvr>
                                        <p:cTn id="7" dur="500"/>
                                        <p:tgtEl>
                                          <p:spTgt spid="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6">
                                            <p:txEl>
                                              <p:pRg st="1" end="1"/>
                                            </p:txEl>
                                          </p:spTgt>
                                        </p:tgtEl>
                                        <p:attrNameLst>
                                          <p:attrName>style.visibility</p:attrName>
                                        </p:attrNameLst>
                                      </p:cBhvr>
                                      <p:to>
                                        <p:strVal val="visible"/>
                                      </p:to>
                                    </p:set>
                                    <p:animEffect transition="in" filter="fade">
                                      <p:cBhvr>
                                        <p:cTn id="12" dur="500"/>
                                        <p:tgtEl>
                                          <p:spTgt spid="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8"/>
          <p:cNvSpPr txBox="1"/>
          <p:nvPr/>
        </p:nvSpPr>
        <p:spPr>
          <a:xfrm>
            <a:off x="684212" y="550862"/>
            <a:ext cx="8136000" cy="5478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800"/>
              <a:buFont typeface="Arial"/>
              <a:buNone/>
            </a:pPr>
            <a:r>
              <a:rPr lang="en-US" sz="2800" b="0" i="0" u="none">
                <a:solidFill>
                  <a:srgbClr val="00B050"/>
                </a:solidFill>
                <a:latin typeface="Arial"/>
                <a:ea typeface="Arial"/>
                <a:cs typeface="Arial"/>
                <a:sym typeface="Arial"/>
              </a:rPr>
              <a:t> </a:t>
            </a:r>
            <a:r>
              <a:rPr lang="en-US" sz="2800" b="0" i="0" u="none">
                <a:solidFill>
                  <a:srgbClr val="FF0000"/>
                </a:solidFill>
                <a:latin typeface="Times New Roman"/>
                <a:ea typeface="Times New Roman"/>
                <a:cs typeface="Times New Roman"/>
                <a:sym typeface="Times New Roman"/>
              </a:rPr>
              <a:t>Диффузия. Закон Фика</a:t>
            </a:r>
            <a:endParaRPr/>
          </a:p>
          <a:p>
            <a:pPr marL="0" marR="0" lvl="0" indent="0" algn="l" rtl="0">
              <a:lnSpc>
                <a:spcPct val="100000"/>
              </a:lnSpc>
              <a:spcBef>
                <a:spcPts val="0"/>
              </a:spcBef>
              <a:spcAft>
                <a:spcPts val="0"/>
              </a:spcAft>
              <a:buClr>
                <a:srgbClr val="00B050"/>
              </a:buClr>
              <a:buSzPts val="2800"/>
              <a:buFont typeface="Arial"/>
              <a:buNone/>
            </a:pPr>
            <a:r>
              <a:rPr lang="en-US" sz="2800" b="0" i="0" u="none">
                <a:solidFill>
                  <a:srgbClr val="00B050"/>
                </a:solidFill>
                <a:latin typeface="Arial"/>
                <a:ea typeface="Arial"/>
                <a:cs typeface="Arial"/>
                <a:sym typeface="Arial"/>
              </a:rPr>
              <a:t> </a:t>
            </a:r>
            <a:endParaRPr sz="2800" b="0" i="0" u="none">
              <a:solidFill>
                <a:srgbClr val="0070C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Когда в смеси газов концентрация какого-либо газа распределена неравномерно, то возникает перенос молекул  этого газа в  места с меньшей  концентрацией. Такой процесс называется </a:t>
            </a:r>
            <a:r>
              <a:rPr lang="en-US" sz="2800" b="1" i="1" u="none">
                <a:solidFill>
                  <a:srgbClr val="0070C0"/>
                </a:solidFill>
                <a:latin typeface="Times New Roman"/>
                <a:ea typeface="Times New Roman"/>
                <a:cs typeface="Times New Roman"/>
                <a:sym typeface="Times New Roman"/>
              </a:rPr>
              <a:t>диффузией</a:t>
            </a:r>
            <a:r>
              <a:rPr lang="en-US" sz="2800" b="0" i="0" u="none">
                <a:solidFill>
                  <a:srgbClr val="00B0F0"/>
                </a:solidFill>
                <a:latin typeface="Times New Roman"/>
                <a:ea typeface="Times New Roman"/>
                <a:cs typeface="Times New Roman"/>
                <a:sym typeface="Times New Roman"/>
              </a:rPr>
              <a:t>.</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Если в сосуде  находится только один газ с неодинаковой концентрацией по объёму сосуда, то происходит диффузия молекул газа в среде того же самого газа.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xEl>
                                              <p:pRg st="0" end="0"/>
                                            </p:txEl>
                                          </p:spTgt>
                                        </p:tgtEl>
                                        <p:attrNameLst>
                                          <p:attrName>style.visibility</p:attrName>
                                        </p:attrNameLst>
                                      </p:cBhvr>
                                      <p:to>
                                        <p:strVal val="visible"/>
                                      </p:to>
                                    </p:set>
                                    <p:animEffect transition="in" filter="fade">
                                      <p:cBhvr>
                                        <p:cTn id="7" dur="500"/>
                                        <p:tgtEl>
                                          <p:spTgt spid="6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1">
                                            <p:txEl>
                                              <p:pRg st="1" end="1"/>
                                            </p:txEl>
                                          </p:spTgt>
                                        </p:tgtEl>
                                        <p:attrNameLst>
                                          <p:attrName>style.visibility</p:attrName>
                                        </p:attrNameLst>
                                      </p:cBhvr>
                                      <p:to>
                                        <p:strVal val="visible"/>
                                      </p:to>
                                    </p:set>
                                    <p:animEffect transition="in" filter="fade">
                                      <p:cBhvr>
                                        <p:cTn id="12" dur="500"/>
                                        <p:tgtEl>
                                          <p:spTgt spid="6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1">
                                            <p:txEl>
                                              <p:pRg st="2" end="2"/>
                                            </p:txEl>
                                          </p:spTgt>
                                        </p:tgtEl>
                                        <p:attrNameLst>
                                          <p:attrName>style.visibility</p:attrName>
                                        </p:attrNameLst>
                                      </p:cBhvr>
                                      <p:to>
                                        <p:strVal val="visible"/>
                                      </p:to>
                                    </p:set>
                                    <p:animEffect transition="in" filter="fade">
                                      <p:cBhvr>
                                        <p:cTn id="17" dur="500"/>
                                        <p:tgtEl>
                                          <p:spTgt spid="6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1">
                                            <p:txEl>
                                              <p:pRg st="3" end="3"/>
                                            </p:txEl>
                                          </p:spTgt>
                                        </p:tgtEl>
                                        <p:attrNameLst>
                                          <p:attrName>style.visibility</p:attrName>
                                        </p:attrNameLst>
                                      </p:cBhvr>
                                      <p:to>
                                        <p:strVal val="visible"/>
                                      </p:to>
                                    </p:set>
                                    <p:animEffect transition="in" filter="fade">
                                      <p:cBhvr>
                                        <p:cTn id="22" dur="500"/>
                                        <p:tgtEl>
                                          <p:spTgt spid="6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79"/>
          <p:cNvSpPr txBox="1"/>
          <p:nvPr/>
        </p:nvSpPr>
        <p:spPr>
          <a:xfrm>
            <a:off x="468312" y="476250"/>
            <a:ext cx="8496300" cy="6076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Рассмотрим случай  одномерной диффузии, предположив, что плотность газа  изменяется только в направлении оси  </a:t>
            </a:r>
            <a:r>
              <a:rPr lang="en-US" sz="2800" b="0" i="1" u="none">
                <a:solidFill>
                  <a:schemeClr val="dk1"/>
                </a:solidFill>
                <a:latin typeface="Times New Roman"/>
                <a:ea typeface="Times New Roman"/>
                <a:cs typeface="Times New Roman"/>
                <a:sym typeface="Times New Roman"/>
              </a:rPr>
              <a:t>х</a:t>
            </a:r>
            <a:r>
              <a:rPr lang="en-US" sz="2800" b="0" i="0" u="none">
                <a:solidFill>
                  <a:schemeClr val="dk1"/>
                </a:solidFill>
                <a:latin typeface="Times New Roman"/>
                <a:ea typeface="Times New Roman"/>
                <a:cs typeface="Times New Roman"/>
                <a:sym typeface="Times New Roman"/>
              </a:rPr>
              <a:t>.</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 этом случае диффузия газа описывается экспериментальной  формулой, известной  как закон  Фика: </a:t>
            </a:r>
            <a:endParaRPr/>
          </a:p>
          <a:p>
            <a:pPr marL="0" marR="0" lvl="0" indent="0" algn="l" rtl="0">
              <a:lnSpc>
                <a:spcPct val="115000"/>
              </a:lnSpc>
              <a:spcBef>
                <a:spcPts val="1000"/>
              </a:spcBef>
              <a:spcAft>
                <a:spcPts val="0"/>
              </a:spcAft>
              <a:buClr>
                <a:schemeClr val="dk1"/>
              </a:buClr>
              <a:buSzPts val="4000"/>
              <a:buFont typeface="Times New Roman"/>
              <a:buNone/>
            </a:pPr>
            <a:r>
              <a:rPr lang="en-US" sz="4000" b="0" i="0" u="none">
                <a:solidFill>
                  <a:schemeClr val="dk1"/>
                </a:solidFill>
                <a:latin typeface="Times New Roman"/>
                <a:ea typeface="Times New Roman"/>
                <a:cs typeface="Times New Roman"/>
                <a:sym typeface="Times New Roman"/>
              </a:rPr>
              <a:t>  </a:t>
            </a:r>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 масса газа, переносимого за время       через площадку        , расположенную перпендикулярно оси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х</a:t>
            </a:r>
            <a:r>
              <a:rPr lang="en-US" sz="2800" b="0" i="0" u="none">
                <a:solidFill>
                  <a:schemeClr val="dk1"/>
                </a:solidFill>
                <a:latin typeface="Times New Roman"/>
                <a:ea typeface="Times New Roman"/>
                <a:cs typeface="Times New Roman"/>
                <a:sym typeface="Times New Roman"/>
              </a:rPr>
              <a:t>,            – градиент плотности газа, характеризующий изменения концентрации газа в пространстве на</a:t>
            </a:r>
            <a:endParaRPr/>
          </a:p>
        </p:txBody>
      </p:sp>
      <p:pic>
        <p:nvPicPr>
          <p:cNvPr id="637" name="Google Shape;637;p79"/>
          <p:cNvPicPr preferRelativeResize="0"/>
          <p:nvPr/>
        </p:nvPicPr>
        <p:blipFill rotWithShape="1">
          <a:blip r:embed="rId3">
            <a:alphaModFix/>
          </a:blip>
          <a:srcRect/>
          <a:stretch/>
        </p:blipFill>
        <p:spPr>
          <a:xfrm>
            <a:off x="1076662" y="4535499"/>
            <a:ext cx="590551" cy="323850"/>
          </a:xfrm>
          <a:prstGeom prst="rect">
            <a:avLst/>
          </a:prstGeom>
          <a:noFill/>
          <a:ln>
            <a:noFill/>
          </a:ln>
        </p:spPr>
      </p:pic>
      <p:pic>
        <p:nvPicPr>
          <p:cNvPr id="638" name="Google Shape;638;p79"/>
          <p:cNvPicPr preferRelativeResize="0"/>
          <p:nvPr/>
        </p:nvPicPr>
        <p:blipFill rotWithShape="1">
          <a:blip r:embed="rId4">
            <a:alphaModFix/>
          </a:blip>
          <a:srcRect/>
          <a:stretch/>
        </p:blipFill>
        <p:spPr>
          <a:xfrm>
            <a:off x="7478653" y="4579984"/>
            <a:ext cx="283226" cy="234876"/>
          </a:xfrm>
          <a:prstGeom prst="rect">
            <a:avLst/>
          </a:prstGeom>
          <a:noFill/>
          <a:ln>
            <a:noFill/>
          </a:ln>
        </p:spPr>
      </p:pic>
      <p:pic>
        <p:nvPicPr>
          <p:cNvPr id="639" name="Google Shape;639;p79"/>
          <p:cNvPicPr preferRelativeResize="0"/>
          <p:nvPr/>
        </p:nvPicPr>
        <p:blipFill rotWithShape="1">
          <a:blip r:embed="rId5">
            <a:alphaModFix/>
          </a:blip>
          <a:srcRect/>
          <a:stretch/>
        </p:blipFill>
        <p:spPr>
          <a:xfrm>
            <a:off x="2126637" y="5007787"/>
            <a:ext cx="504825" cy="323850"/>
          </a:xfrm>
          <a:prstGeom prst="rect">
            <a:avLst/>
          </a:prstGeom>
          <a:noFill/>
          <a:ln>
            <a:noFill/>
          </a:ln>
        </p:spPr>
      </p:pic>
      <p:pic>
        <p:nvPicPr>
          <p:cNvPr id="640" name="Google Shape;640;p79"/>
          <p:cNvPicPr preferRelativeResize="0"/>
          <p:nvPr/>
        </p:nvPicPr>
        <p:blipFill rotWithShape="1">
          <a:blip r:embed="rId6">
            <a:alphaModFix/>
          </a:blip>
          <a:srcRect/>
          <a:stretch/>
        </p:blipFill>
        <p:spPr>
          <a:xfrm>
            <a:off x="3062287" y="3141662"/>
            <a:ext cx="3019425" cy="838200"/>
          </a:xfrm>
          <a:prstGeom prst="rect">
            <a:avLst/>
          </a:prstGeom>
          <a:noFill/>
          <a:ln>
            <a:noFill/>
          </a:ln>
        </p:spPr>
      </p:pic>
      <p:pic>
        <p:nvPicPr>
          <p:cNvPr id="641" name="Google Shape;641;p79"/>
          <p:cNvPicPr preferRelativeResize="0"/>
          <p:nvPr/>
        </p:nvPicPr>
        <p:blipFill rotWithShape="1">
          <a:blip r:embed="rId7">
            <a:alphaModFix/>
          </a:blip>
          <a:srcRect/>
          <a:stretch/>
        </p:blipFill>
        <p:spPr>
          <a:xfrm>
            <a:off x="1076662" y="5331625"/>
            <a:ext cx="523875"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xEl>
                                              <p:pRg st="0" end="0"/>
                                            </p:txEl>
                                          </p:spTgt>
                                        </p:tgtEl>
                                        <p:attrNameLst>
                                          <p:attrName>style.visibility</p:attrName>
                                        </p:attrNameLst>
                                      </p:cBhvr>
                                      <p:to>
                                        <p:strVal val="visible"/>
                                      </p:to>
                                    </p:set>
                                    <p:animEffect transition="in" filter="fade">
                                      <p:cBhvr>
                                        <p:cTn id="7" dur="500"/>
                                        <p:tgtEl>
                                          <p:spTgt spid="6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6">
                                            <p:txEl>
                                              <p:pRg st="1" end="1"/>
                                            </p:txEl>
                                          </p:spTgt>
                                        </p:tgtEl>
                                        <p:attrNameLst>
                                          <p:attrName>style.visibility</p:attrName>
                                        </p:attrNameLst>
                                      </p:cBhvr>
                                      <p:to>
                                        <p:strVal val="visible"/>
                                      </p:to>
                                    </p:set>
                                    <p:animEffect transition="in" filter="fade">
                                      <p:cBhvr>
                                        <p:cTn id="12" dur="500"/>
                                        <p:tgtEl>
                                          <p:spTgt spid="6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6">
                                            <p:txEl>
                                              <p:pRg st="2" end="2"/>
                                            </p:txEl>
                                          </p:spTgt>
                                        </p:tgtEl>
                                        <p:attrNameLst>
                                          <p:attrName>style.visibility</p:attrName>
                                        </p:attrNameLst>
                                      </p:cBhvr>
                                      <p:to>
                                        <p:strVal val="visible"/>
                                      </p:to>
                                    </p:set>
                                    <p:animEffect transition="in" filter="fade">
                                      <p:cBhvr>
                                        <p:cTn id="17" dur="500"/>
                                        <p:tgtEl>
                                          <p:spTgt spid="6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6">
                                            <p:txEl>
                                              <p:pRg st="3" end="3"/>
                                            </p:txEl>
                                          </p:spTgt>
                                        </p:tgtEl>
                                        <p:attrNameLst>
                                          <p:attrName>style.visibility</p:attrName>
                                        </p:attrNameLst>
                                      </p:cBhvr>
                                      <p:to>
                                        <p:strVal val="visible"/>
                                      </p:to>
                                    </p:set>
                                    <p:animEffect transition="in" filter="fade">
                                      <p:cBhvr>
                                        <p:cTn id="22" dur="500"/>
                                        <p:tgtEl>
                                          <p:spTgt spid="6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6">
                                            <p:txEl>
                                              <p:pRg st="4" end="4"/>
                                            </p:txEl>
                                          </p:spTgt>
                                        </p:tgtEl>
                                        <p:attrNameLst>
                                          <p:attrName>style.visibility</p:attrName>
                                        </p:attrNameLst>
                                      </p:cBhvr>
                                      <p:to>
                                        <p:strVal val="visible"/>
                                      </p:to>
                                    </p:set>
                                    <p:animEffect transition="in" filter="fade">
                                      <p:cBhvr>
                                        <p:cTn id="27" dur="500"/>
                                        <p:tgtEl>
                                          <p:spTgt spid="6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7" name="Google Shape;647;p80"/>
          <p:cNvSpPr txBox="1"/>
          <p:nvPr/>
        </p:nvSpPr>
        <p:spPr>
          <a:xfrm>
            <a:off x="468312" y="333375"/>
            <a:ext cx="8280300" cy="1018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единицу длины,        – коэффициент диффузии, имеющий размерность        . </a:t>
            </a:r>
            <a:endParaRPr/>
          </a:p>
        </p:txBody>
      </p:sp>
      <p:pic>
        <p:nvPicPr>
          <p:cNvPr id="648" name="Google Shape;648;p80"/>
          <p:cNvPicPr preferRelativeResize="0"/>
          <p:nvPr/>
        </p:nvPicPr>
        <p:blipFill rotWithShape="1">
          <a:blip r:embed="rId3">
            <a:alphaModFix/>
          </a:blip>
          <a:srcRect/>
          <a:stretch/>
        </p:blipFill>
        <p:spPr>
          <a:xfrm>
            <a:off x="3276600" y="450850"/>
            <a:ext cx="314325" cy="304800"/>
          </a:xfrm>
          <a:prstGeom prst="rect">
            <a:avLst/>
          </a:prstGeom>
          <a:noFill/>
          <a:ln>
            <a:noFill/>
          </a:ln>
        </p:spPr>
      </p:pic>
      <p:sp>
        <p:nvSpPr>
          <p:cNvPr id="649" name="Google Shape;649;p80"/>
          <p:cNvSpPr txBox="1"/>
          <p:nvPr/>
        </p:nvSpPr>
        <p:spPr>
          <a:xfrm>
            <a:off x="468312" y="1539875"/>
            <a:ext cx="8640762" cy="269875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Знак «–» в законе Фика указывает  на то, что перенос массы происходит в направлении убывания плотности.</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Если обозначить       – плотность потока массы (масса газа, переносимого за единицу времени через единицу площади), то закон Фика можно записать в виде</a:t>
            </a:r>
            <a:endParaRPr/>
          </a:p>
        </p:txBody>
      </p:sp>
      <p:pic>
        <p:nvPicPr>
          <p:cNvPr id="650" name="Google Shape;650;p80"/>
          <p:cNvPicPr preferRelativeResize="0"/>
          <p:nvPr/>
        </p:nvPicPr>
        <p:blipFill rotWithShape="1">
          <a:blip r:embed="rId4">
            <a:alphaModFix/>
          </a:blip>
          <a:srcRect/>
          <a:stretch/>
        </p:blipFill>
        <p:spPr>
          <a:xfrm>
            <a:off x="3419475" y="2713037"/>
            <a:ext cx="390525" cy="428625"/>
          </a:xfrm>
          <a:prstGeom prst="rect">
            <a:avLst/>
          </a:prstGeom>
          <a:noFill/>
          <a:ln>
            <a:noFill/>
          </a:ln>
        </p:spPr>
      </p:pic>
      <p:sp>
        <p:nvSpPr>
          <p:cNvPr id="651" name="Google Shape;651;p80"/>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52" name="Google Shape;652;p80"/>
          <p:cNvSpPr txBox="1"/>
          <p:nvPr/>
        </p:nvSpPr>
        <p:spPr>
          <a:xfrm>
            <a:off x="468312" y="5427662"/>
            <a:ext cx="82803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Основываясь на МКТ, вычислим коэффициент диффузии.</a:t>
            </a:r>
            <a:endParaRPr/>
          </a:p>
        </p:txBody>
      </p:sp>
      <p:pic>
        <p:nvPicPr>
          <p:cNvPr id="653" name="Google Shape;653;p80"/>
          <p:cNvPicPr preferRelativeResize="0"/>
          <p:nvPr/>
        </p:nvPicPr>
        <p:blipFill rotWithShape="1">
          <a:blip r:embed="rId5">
            <a:alphaModFix/>
          </a:blip>
          <a:srcRect/>
          <a:stretch/>
        </p:blipFill>
        <p:spPr>
          <a:xfrm>
            <a:off x="4175925" y="755650"/>
            <a:ext cx="504825" cy="885825"/>
          </a:xfrm>
          <a:prstGeom prst="rect">
            <a:avLst/>
          </a:prstGeom>
          <a:noFill/>
          <a:ln>
            <a:noFill/>
          </a:ln>
        </p:spPr>
      </p:pic>
      <p:pic>
        <p:nvPicPr>
          <p:cNvPr id="654" name="Google Shape;654;p80"/>
          <p:cNvPicPr preferRelativeResize="0"/>
          <p:nvPr/>
        </p:nvPicPr>
        <p:blipFill rotWithShape="1">
          <a:blip r:embed="rId6">
            <a:alphaModFix/>
          </a:blip>
          <a:srcRect/>
          <a:stretch/>
        </p:blipFill>
        <p:spPr>
          <a:xfrm>
            <a:off x="3049815" y="4375087"/>
            <a:ext cx="1971675"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500"/>
                                        <p:tgtEl>
                                          <p:spTgt spid="6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9">
                                            <p:txEl>
                                              <p:pRg st="0" end="0"/>
                                            </p:txEl>
                                          </p:spTgt>
                                        </p:tgtEl>
                                        <p:attrNameLst>
                                          <p:attrName>style.visibility</p:attrName>
                                        </p:attrNameLst>
                                      </p:cBhvr>
                                      <p:to>
                                        <p:strVal val="visible"/>
                                      </p:to>
                                    </p:set>
                                    <p:animEffect transition="in" filter="fade">
                                      <p:cBhvr>
                                        <p:cTn id="12" dur="500"/>
                                        <p:tgtEl>
                                          <p:spTgt spid="6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9">
                                            <p:txEl>
                                              <p:pRg st="1" end="1"/>
                                            </p:txEl>
                                          </p:spTgt>
                                        </p:tgtEl>
                                        <p:attrNameLst>
                                          <p:attrName>style.visibility</p:attrName>
                                        </p:attrNameLst>
                                      </p:cBhvr>
                                      <p:to>
                                        <p:strVal val="visible"/>
                                      </p:to>
                                    </p:set>
                                    <p:animEffect transition="in" filter="fade">
                                      <p:cBhvr>
                                        <p:cTn id="17" dur="500"/>
                                        <p:tgtEl>
                                          <p:spTgt spid="6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2"/>
                                        </p:tgtEl>
                                        <p:attrNameLst>
                                          <p:attrName>style.visibility</p:attrName>
                                        </p:attrNameLst>
                                      </p:cBhvr>
                                      <p:to>
                                        <p:strVal val="visible"/>
                                      </p:to>
                                    </p:set>
                                    <p:animEffect transition="in" filter="fade">
                                      <p:cBhvr>
                                        <p:cTn id="22" dur="5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1"/>
          <p:cNvSpPr txBox="1"/>
          <p:nvPr/>
        </p:nvSpPr>
        <p:spPr>
          <a:xfrm>
            <a:off x="611187" y="476250"/>
            <a:ext cx="8532812" cy="15398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Пусть концентрация газа в различных точках  сосуда различна и зависит координаты  </a:t>
            </a:r>
            <a:r>
              <a:rPr lang="en-US" sz="2800" b="0" i="1" u="none">
                <a:solidFill>
                  <a:schemeClr val="dk1"/>
                </a:solidFill>
                <a:latin typeface="Times New Roman"/>
                <a:ea typeface="Times New Roman"/>
                <a:cs typeface="Times New Roman"/>
                <a:sym typeface="Times New Roman"/>
              </a:rPr>
              <a:t> х  </a:t>
            </a:r>
            <a:r>
              <a:rPr lang="en-US" sz="2800" b="0" i="0" u="none">
                <a:solidFill>
                  <a:schemeClr val="dk1"/>
                </a:solidFill>
                <a:latin typeface="Times New Roman"/>
                <a:ea typeface="Times New Roman"/>
                <a:cs typeface="Times New Roman"/>
                <a:sym typeface="Times New Roman"/>
              </a:rPr>
              <a:t>так, как показано на графике ниже.</a:t>
            </a:r>
            <a:endParaRPr/>
          </a:p>
        </p:txBody>
      </p:sp>
      <p:pic>
        <p:nvPicPr>
          <p:cNvPr id="660" name="Google Shape;660;p81"/>
          <p:cNvPicPr preferRelativeResize="0"/>
          <p:nvPr/>
        </p:nvPicPr>
        <p:blipFill rotWithShape="1">
          <a:blip r:embed="rId3">
            <a:alphaModFix/>
          </a:blip>
          <a:srcRect/>
          <a:stretch/>
        </p:blipFill>
        <p:spPr>
          <a:xfrm>
            <a:off x="2554287" y="3644900"/>
            <a:ext cx="504825" cy="323850"/>
          </a:xfrm>
          <a:prstGeom prst="rect">
            <a:avLst/>
          </a:prstGeom>
          <a:noFill/>
          <a:ln>
            <a:noFill/>
          </a:ln>
        </p:spPr>
      </p:pic>
      <p:pic>
        <p:nvPicPr>
          <p:cNvPr id="661" name="Google Shape;661;p81"/>
          <p:cNvPicPr preferRelativeResize="0"/>
          <p:nvPr/>
        </p:nvPicPr>
        <p:blipFill rotWithShape="1">
          <a:blip r:embed="rId4">
            <a:alphaModFix/>
          </a:blip>
          <a:srcRect/>
          <a:stretch/>
        </p:blipFill>
        <p:spPr>
          <a:xfrm>
            <a:off x="4140200" y="5114925"/>
            <a:ext cx="390525" cy="323850"/>
          </a:xfrm>
          <a:prstGeom prst="rect">
            <a:avLst/>
          </a:prstGeom>
          <a:noFill/>
          <a:ln>
            <a:noFill/>
          </a:ln>
        </p:spPr>
      </p:pic>
      <p:pic>
        <p:nvPicPr>
          <p:cNvPr id="662" name="Google Shape;662;p81"/>
          <p:cNvPicPr preferRelativeResize="0"/>
          <p:nvPr/>
        </p:nvPicPr>
        <p:blipFill rotWithShape="1">
          <a:blip r:embed="rId5">
            <a:alphaModFix/>
          </a:blip>
          <a:srcRect/>
          <a:stretch/>
        </p:blipFill>
        <p:spPr>
          <a:xfrm>
            <a:off x="3635375" y="1957387"/>
            <a:ext cx="5102225" cy="2984500"/>
          </a:xfrm>
          <a:prstGeom prst="rect">
            <a:avLst/>
          </a:prstGeom>
          <a:noFill/>
          <a:ln>
            <a:noFill/>
          </a:ln>
        </p:spPr>
      </p:pic>
      <p:sp>
        <p:nvSpPr>
          <p:cNvPr id="663" name="Google Shape;663;p81"/>
          <p:cNvSpPr txBox="1"/>
          <p:nvPr/>
        </p:nvSpPr>
        <p:spPr>
          <a:xfrm>
            <a:off x="611187" y="2016125"/>
            <a:ext cx="3529012" cy="303371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Расположим в плоскости </a:t>
            </a:r>
            <a:r>
              <a:rPr lang="en-US" sz="2800" b="0" i="1" u="none">
                <a:solidFill>
                  <a:srgbClr val="000000"/>
                </a:solidFill>
                <a:latin typeface="Times New Roman"/>
                <a:ea typeface="Times New Roman"/>
                <a:cs typeface="Times New Roman"/>
                <a:sym typeface="Times New Roman"/>
              </a:rPr>
              <a:t>х </a:t>
            </a:r>
            <a:r>
              <a:rPr lang="en-US" sz="2800" b="0" i="0" u="none">
                <a:solidFill>
                  <a:srgbClr val="000000"/>
                </a:solidFill>
                <a:latin typeface="Times New Roman"/>
                <a:ea typeface="Times New Roman"/>
                <a:cs typeface="Times New Roman"/>
                <a:sym typeface="Times New Roman"/>
              </a:rPr>
              <a:t> контрольную площадку           и подсчитаем число молекул газа, </a:t>
            </a:r>
            <a:endParaRPr/>
          </a:p>
        </p:txBody>
      </p:sp>
      <p:sp>
        <p:nvSpPr>
          <p:cNvPr id="664" name="Google Shape;664;p81"/>
          <p:cNvSpPr txBox="1"/>
          <p:nvPr/>
        </p:nvSpPr>
        <p:spPr>
          <a:xfrm>
            <a:off x="611187" y="4968875"/>
            <a:ext cx="8270875" cy="105251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проходящих за время        через  эту площадку слева направо и справа налево.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9">
                                            <p:txEl>
                                              <p:pRg st="0" end="0"/>
                                            </p:txEl>
                                          </p:spTgt>
                                        </p:tgtEl>
                                        <p:attrNameLst>
                                          <p:attrName>style.visibility</p:attrName>
                                        </p:attrNameLst>
                                      </p:cBhvr>
                                      <p:to>
                                        <p:strVal val="visible"/>
                                      </p:to>
                                    </p:set>
                                    <p:animEffect transition="in" filter="fade">
                                      <p:cBhvr>
                                        <p:cTn id="7" dur="500"/>
                                        <p:tgtEl>
                                          <p:spTgt spid="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2"/>
                                        </p:tgtEl>
                                        <p:attrNameLst>
                                          <p:attrName>style.visibility</p:attrName>
                                        </p:attrNameLst>
                                      </p:cBhvr>
                                      <p:to>
                                        <p:strVal val="visible"/>
                                      </p:to>
                                    </p:set>
                                    <p:animEffect transition="in" filter="fade">
                                      <p:cBhvr>
                                        <p:cTn id="12" dur="500"/>
                                        <p:tgtEl>
                                          <p:spTgt spid="6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3"/>
                                        </p:tgtEl>
                                        <p:attrNameLst>
                                          <p:attrName>style.visibility</p:attrName>
                                        </p:attrNameLst>
                                      </p:cBhvr>
                                      <p:to>
                                        <p:strVal val="visible"/>
                                      </p:to>
                                    </p:set>
                                    <p:animEffect transition="in" filter="fade">
                                      <p:cBhvr>
                                        <p:cTn id="17" dur="500"/>
                                        <p:tgtEl>
                                          <p:spTgt spid="663"/>
                                        </p:tgtEl>
                                      </p:cBhvr>
                                    </p:animEffect>
                                  </p:childTnLst>
                                </p:cTn>
                              </p:par>
                              <p:par>
                                <p:cTn id="18" presetID="10" presetClass="entr" presetSubtype="0" fill="hold" nodeType="withEffect">
                                  <p:stCondLst>
                                    <p:cond delay="0"/>
                                  </p:stCondLst>
                                  <p:childTnLst>
                                    <p:set>
                                      <p:cBhvr>
                                        <p:cTn id="19" dur="1" fill="hold">
                                          <p:stCondLst>
                                            <p:cond delay="0"/>
                                          </p:stCondLst>
                                        </p:cTn>
                                        <p:tgtEl>
                                          <p:spTgt spid="664"/>
                                        </p:tgtEl>
                                        <p:attrNameLst>
                                          <p:attrName>style.visibility</p:attrName>
                                        </p:attrNameLst>
                                      </p:cBhvr>
                                      <p:to>
                                        <p:strVal val="visible"/>
                                      </p:to>
                                    </p:set>
                                    <p:animEffect transition="in" filter="fade">
                                      <p:cBhvr>
                                        <p:cTn id="20" dur="5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89572" y="617539"/>
            <a:ext cx="8004897" cy="4773858"/>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82"/>
          <p:cNvSpPr txBox="1"/>
          <p:nvPr/>
        </p:nvSpPr>
        <p:spPr>
          <a:xfrm>
            <a:off x="755575" y="431950"/>
            <a:ext cx="7993200" cy="3497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Так как выравнивание концентраций происходит лишь в результате  взаимных столкновений, то на расстояниях  от площадки          справа и слева, равными  средней  длине  свободного  пробега молекул       , концентрация  молекул  в</a:t>
            </a:r>
            <a:r>
              <a:rPr lang="en-US" sz="2800">
                <a:solidFill>
                  <a:schemeClr val="dk1"/>
                </a:solidFill>
                <a:latin typeface="Times New Roman"/>
                <a:ea typeface="Times New Roman"/>
                <a:cs typeface="Times New Roman"/>
                <a:sym typeface="Times New Roman"/>
              </a:rPr>
              <a:t> </a:t>
            </a:r>
            <a:r>
              <a:rPr lang="en-US" sz="2800" b="0" i="0" u="none">
                <a:solidFill>
                  <a:schemeClr val="dk1"/>
                </a:solidFill>
                <a:latin typeface="Times New Roman"/>
                <a:ea typeface="Times New Roman"/>
                <a:cs typeface="Times New Roman"/>
                <a:sym typeface="Times New Roman"/>
              </a:rPr>
              <a:t>диффузионном потоке не меняется и остаётся равной        в плоскости</a:t>
            </a:r>
            <a:r>
              <a:rPr lang="en-US" sz="2800">
                <a:solidFill>
                  <a:schemeClr val="dk1"/>
                </a:solidFill>
                <a:latin typeface="Times New Roman"/>
                <a:ea typeface="Times New Roman"/>
                <a:cs typeface="Times New Roman"/>
                <a:sym typeface="Times New Roman"/>
              </a:rPr>
              <a:t>   </a:t>
            </a:r>
            <a:r>
              <a:rPr lang="en-US" sz="2800" b="0" i="0" u="none">
                <a:solidFill>
                  <a:schemeClr val="dk1"/>
                </a:solidFill>
                <a:latin typeface="Times New Roman"/>
                <a:ea typeface="Times New Roman"/>
                <a:cs typeface="Times New Roman"/>
                <a:sym typeface="Times New Roman"/>
              </a:rPr>
              <a:t>       и      в плоскости</a:t>
            </a:r>
            <a:endParaRPr/>
          </a:p>
        </p:txBody>
      </p:sp>
      <p:pic>
        <p:nvPicPr>
          <p:cNvPr id="670" name="Google Shape;670;p82"/>
          <p:cNvPicPr preferRelativeResize="0"/>
          <p:nvPr/>
        </p:nvPicPr>
        <p:blipFill rotWithShape="1">
          <a:blip r:embed="rId3">
            <a:alphaModFix/>
          </a:blip>
          <a:srcRect/>
          <a:stretch/>
        </p:blipFill>
        <p:spPr>
          <a:xfrm>
            <a:off x="5003800" y="1557337"/>
            <a:ext cx="504825" cy="323850"/>
          </a:xfrm>
          <a:prstGeom prst="rect">
            <a:avLst/>
          </a:prstGeom>
          <a:noFill/>
          <a:ln>
            <a:noFill/>
          </a:ln>
        </p:spPr>
      </p:pic>
      <p:pic>
        <p:nvPicPr>
          <p:cNvPr id="671" name="Google Shape;671;p82"/>
          <p:cNvPicPr preferRelativeResize="0"/>
          <p:nvPr/>
        </p:nvPicPr>
        <p:blipFill rotWithShape="1">
          <a:blip r:embed="rId4">
            <a:alphaModFix/>
          </a:blip>
          <a:srcRect/>
          <a:stretch/>
        </p:blipFill>
        <p:spPr>
          <a:xfrm>
            <a:off x="2195512" y="3546487"/>
            <a:ext cx="342900" cy="428624"/>
          </a:xfrm>
          <a:prstGeom prst="rect">
            <a:avLst/>
          </a:prstGeom>
          <a:noFill/>
          <a:ln>
            <a:noFill/>
          </a:ln>
        </p:spPr>
      </p:pic>
      <p:pic>
        <p:nvPicPr>
          <p:cNvPr id="672" name="Google Shape;672;p82"/>
          <p:cNvPicPr preferRelativeResize="0"/>
          <p:nvPr/>
        </p:nvPicPr>
        <p:blipFill rotWithShape="1">
          <a:blip r:embed="rId5">
            <a:alphaModFix/>
          </a:blip>
          <a:srcRect/>
          <a:stretch/>
        </p:blipFill>
        <p:spPr>
          <a:xfrm>
            <a:off x="5567362" y="3497262"/>
            <a:ext cx="469900" cy="431799"/>
          </a:xfrm>
          <a:prstGeom prst="rect">
            <a:avLst/>
          </a:prstGeom>
          <a:noFill/>
          <a:ln>
            <a:noFill/>
          </a:ln>
        </p:spPr>
      </p:pic>
      <p:sp>
        <p:nvSpPr>
          <p:cNvPr id="673" name="Google Shape;673;p82"/>
          <p:cNvSpPr txBox="1"/>
          <p:nvPr/>
        </p:nvSpPr>
        <p:spPr>
          <a:xfrm>
            <a:off x="755650" y="4281487"/>
            <a:ext cx="7993062" cy="5873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Тогда, очевидно, </a:t>
            </a:r>
            <a:endParaRPr/>
          </a:p>
        </p:txBody>
      </p:sp>
      <p:pic>
        <p:nvPicPr>
          <p:cNvPr id="674" name="Google Shape;674;p82"/>
          <p:cNvPicPr preferRelativeResize="0"/>
          <p:nvPr/>
        </p:nvPicPr>
        <p:blipFill rotWithShape="1">
          <a:blip r:embed="rId6">
            <a:alphaModFix/>
          </a:blip>
          <a:srcRect/>
          <a:stretch/>
        </p:blipFill>
        <p:spPr>
          <a:xfrm>
            <a:off x="2195500" y="2512050"/>
            <a:ext cx="504825" cy="485775"/>
          </a:xfrm>
          <a:prstGeom prst="rect">
            <a:avLst/>
          </a:prstGeom>
          <a:noFill/>
          <a:ln>
            <a:noFill/>
          </a:ln>
        </p:spPr>
      </p:pic>
      <p:pic>
        <p:nvPicPr>
          <p:cNvPr id="675" name="Google Shape;675;p82"/>
          <p:cNvPicPr preferRelativeResize="0"/>
          <p:nvPr/>
        </p:nvPicPr>
        <p:blipFill rotWithShape="1">
          <a:blip r:embed="rId7">
            <a:alphaModFix/>
          </a:blip>
          <a:srcRect/>
          <a:stretch/>
        </p:blipFill>
        <p:spPr>
          <a:xfrm>
            <a:off x="4454512" y="3546487"/>
            <a:ext cx="828675" cy="333375"/>
          </a:xfrm>
          <a:prstGeom prst="rect">
            <a:avLst/>
          </a:prstGeom>
          <a:noFill/>
          <a:ln>
            <a:noFill/>
          </a:ln>
        </p:spPr>
      </p:pic>
      <p:pic>
        <p:nvPicPr>
          <p:cNvPr id="676" name="Google Shape;676;p82"/>
          <p:cNvPicPr preferRelativeResize="0"/>
          <p:nvPr/>
        </p:nvPicPr>
        <p:blipFill rotWithShape="1">
          <a:blip r:embed="rId8">
            <a:alphaModFix/>
          </a:blip>
          <a:srcRect/>
          <a:stretch/>
        </p:blipFill>
        <p:spPr>
          <a:xfrm>
            <a:off x="7910587" y="3497250"/>
            <a:ext cx="838200" cy="333375"/>
          </a:xfrm>
          <a:prstGeom prst="rect">
            <a:avLst/>
          </a:prstGeom>
          <a:noFill/>
          <a:ln>
            <a:noFill/>
          </a:ln>
        </p:spPr>
      </p:pic>
      <p:pic>
        <p:nvPicPr>
          <p:cNvPr id="677" name="Google Shape;677;p82"/>
          <p:cNvPicPr preferRelativeResize="0"/>
          <p:nvPr/>
        </p:nvPicPr>
        <p:blipFill rotWithShape="1">
          <a:blip r:embed="rId9">
            <a:alphaModFix/>
          </a:blip>
          <a:srcRect/>
          <a:stretch/>
        </p:blipFill>
        <p:spPr>
          <a:xfrm>
            <a:off x="3573450" y="4067200"/>
            <a:ext cx="2590800" cy="1800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9">
                                            <p:txEl>
                                              <p:pRg st="0" end="0"/>
                                            </p:txEl>
                                          </p:spTgt>
                                        </p:tgtEl>
                                        <p:attrNameLst>
                                          <p:attrName>style.visibility</p:attrName>
                                        </p:attrNameLst>
                                      </p:cBhvr>
                                      <p:to>
                                        <p:strVal val="visible"/>
                                      </p:to>
                                    </p:set>
                                    <p:animEffect transition="in" filter="fade">
                                      <p:cBhvr>
                                        <p:cTn id="7" dur="500"/>
                                        <p:tgtEl>
                                          <p:spTgt spid="66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3"/>
                                        </p:tgtEl>
                                        <p:attrNameLst>
                                          <p:attrName>style.visibility</p:attrName>
                                        </p:attrNameLst>
                                      </p:cBhvr>
                                      <p:to>
                                        <p:strVal val="visible"/>
                                      </p:to>
                                    </p:set>
                                    <p:animEffect transition="in" filter="fade">
                                      <p:cBhvr>
                                        <p:cTn id="10" dur="500"/>
                                        <p:tgtEl>
                                          <p:spTgt spid="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83"/>
          <p:cNvSpPr txBox="1"/>
          <p:nvPr/>
        </p:nvSpPr>
        <p:spPr>
          <a:xfrm>
            <a:off x="647700" y="603250"/>
            <a:ext cx="8064600" cy="3386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Поток молекул         , проходящих через площадку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 положительном  направлении оси   </a:t>
            </a:r>
            <a:r>
              <a:rPr lang="en-US" sz="2800" b="0" i="1" u="none">
                <a:solidFill>
                  <a:schemeClr val="dk1"/>
                </a:solidFill>
                <a:latin typeface="Times New Roman"/>
                <a:ea typeface="Times New Roman"/>
                <a:cs typeface="Times New Roman"/>
                <a:sym typeface="Times New Roman"/>
              </a:rPr>
              <a:t>х </a:t>
            </a:r>
            <a:r>
              <a:rPr lang="en-US" sz="2800" b="0" i="0" u="none">
                <a:solidFill>
                  <a:schemeClr val="dk1"/>
                </a:solidFill>
                <a:latin typeface="Times New Roman"/>
                <a:ea typeface="Times New Roman"/>
                <a:cs typeface="Times New Roman"/>
                <a:sym typeface="Times New Roman"/>
              </a:rPr>
              <a:t> за время       равен (см. вывод основного уравнения МКТ)</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а в противоположном направлении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p:txBody>
      </p:sp>
      <p:pic>
        <p:nvPicPr>
          <p:cNvPr id="683" name="Google Shape;683;p83"/>
          <p:cNvPicPr preferRelativeResize="0"/>
          <p:nvPr/>
        </p:nvPicPr>
        <p:blipFill rotWithShape="1">
          <a:blip r:embed="rId3">
            <a:alphaModFix/>
          </a:blip>
          <a:srcRect/>
          <a:stretch/>
        </p:blipFill>
        <p:spPr>
          <a:xfrm>
            <a:off x="2646987" y="2201550"/>
            <a:ext cx="3248027" cy="838200"/>
          </a:xfrm>
          <a:prstGeom prst="rect">
            <a:avLst/>
          </a:prstGeom>
          <a:noFill/>
          <a:ln>
            <a:noFill/>
          </a:ln>
        </p:spPr>
      </p:pic>
      <p:pic>
        <p:nvPicPr>
          <p:cNvPr id="684" name="Google Shape;684;p83"/>
          <p:cNvPicPr preferRelativeResize="0"/>
          <p:nvPr/>
        </p:nvPicPr>
        <p:blipFill rotWithShape="1">
          <a:blip r:embed="rId4">
            <a:alphaModFix/>
          </a:blip>
          <a:srcRect/>
          <a:stretch/>
        </p:blipFill>
        <p:spPr>
          <a:xfrm>
            <a:off x="2700337" y="3484562"/>
            <a:ext cx="3276600" cy="838200"/>
          </a:xfrm>
          <a:prstGeom prst="rect">
            <a:avLst/>
          </a:prstGeom>
          <a:noFill/>
          <a:ln>
            <a:noFill/>
          </a:ln>
        </p:spPr>
      </p:pic>
      <p:pic>
        <p:nvPicPr>
          <p:cNvPr id="685" name="Google Shape;685;p83"/>
          <p:cNvPicPr preferRelativeResize="0"/>
          <p:nvPr/>
        </p:nvPicPr>
        <p:blipFill rotWithShape="1">
          <a:blip r:embed="rId5">
            <a:alphaModFix/>
          </a:blip>
          <a:srcRect/>
          <a:stretch/>
        </p:blipFill>
        <p:spPr>
          <a:xfrm>
            <a:off x="3175000" y="679450"/>
            <a:ext cx="676275" cy="428625"/>
          </a:xfrm>
          <a:prstGeom prst="rect">
            <a:avLst/>
          </a:prstGeom>
          <a:noFill/>
          <a:ln>
            <a:noFill/>
          </a:ln>
        </p:spPr>
      </p:pic>
      <p:pic>
        <p:nvPicPr>
          <p:cNvPr id="686" name="Google Shape;686;p83"/>
          <p:cNvPicPr preferRelativeResize="0"/>
          <p:nvPr/>
        </p:nvPicPr>
        <p:blipFill rotWithShape="1">
          <a:blip r:embed="rId6">
            <a:alphaModFix/>
          </a:blip>
          <a:srcRect/>
          <a:stretch/>
        </p:blipFill>
        <p:spPr>
          <a:xfrm>
            <a:off x="754062" y="1360487"/>
            <a:ext cx="504825" cy="323850"/>
          </a:xfrm>
          <a:prstGeom prst="rect">
            <a:avLst/>
          </a:prstGeom>
          <a:noFill/>
          <a:ln>
            <a:noFill/>
          </a:ln>
        </p:spPr>
      </p:pic>
      <p:pic>
        <p:nvPicPr>
          <p:cNvPr id="687" name="Google Shape;687;p83"/>
          <p:cNvPicPr preferRelativeResize="0"/>
          <p:nvPr/>
        </p:nvPicPr>
        <p:blipFill rotWithShape="1">
          <a:blip r:embed="rId7">
            <a:alphaModFix/>
          </a:blip>
          <a:srcRect/>
          <a:stretch/>
        </p:blipFill>
        <p:spPr>
          <a:xfrm>
            <a:off x="1731187" y="1817362"/>
            <a:ext cx="390526" cy="323851"/>
          </a:xfrm>
          <a:prstGeom prst="rect">
            <a:avLst/>
          </a:prstGeom>
          <a:noFill/>
          <a:ln>
            <a:noFill/>
          </a:ln>
        </p:spPr>
      </p:pic>
      <p:sp>
        <p:nvSpPr>
          <p:cNvPr id="688" name="Google Shape;688;p83"/>
          <p:cNvSpPr txBox="1"/>
          <p:nvPr/>
        </p:nvSpPr>
        <p:spPr>
          <a:xfrm>
            <a:off x="647700" y="4419600"/>
            <a:ext cx="806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2">
                                            <p:txEl>
                                              <p:pRg st="0" end="0"/>
                                            </p:txEl>
                                          </p:spTgt>
                                        </p:tgtEl>
                                        <p:attrNameLst>
                                          <p:attrName>style.visibility</p:attrName>
                                        </p:attrNameLst>
                                      </p:cBhvr>
                                      <p:to>
                                        <p:strVal val="visible"/>
                                      </p:to>
                                    </p:set>
                                    <p:animEffect transition="in" filter="fade">
                                      <p:cBhvr>
                                        <p:cTn id="7" dur="500"/>
                                        <p:tgtEl>
                                          <p:spTgt spid="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2">
                                            <p:txEl>
                                              <p:pRg st="1" end="1"/>
                                            </p:txEl>
                                          </p:spTgt>
                                        </p:tgtEl>
                                        <p:attrNameLst>
                                          <p:attrName>style.visibility</p:attrName>
                                        </p:attrNameLst>
                                      </p:cBhvr>
                                      <p:to>
                                        <p:strVal val="visible"/>
                                      </p:to>
                                    </p:set>
                                    <p:animEffect transition="in" filter="fade">
                                      <p:cBhvr>
                                        <p:cTn id="12" dur="500"/>
                                        <p:tgtEl>
                                          <p:spTgt spid="6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2">
                                            <p:txEl>
                                              <p:pRg st="2" end="2"/>
                                            </p:txEl>
                                          </p:spTgt>
                                        </p:tgtEl>
                                        <p:attrNameLst>
                                          <p:attrName>style.visibility</p:attrName>
                                        </p:attrNameLst>
                                      </p:cBhvr>
                                      <p:to>
                                        <p:strVal val="visible"/>
                                      </p:to>
                                    </p:set>
                                    <p:animEffect transition="in" filter="fade">
                                      <p:cBhvr>
                                        <p:cTn id="17" dur="500"/>
                                        <p:tgtEl>
                                          <p:spTgt spid="6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2">
                                            <p:txEl>
                                              <p:pRg st="3" end="3"/>
                                            </p:txEl>
                                          </p:spTgt>
                                        </p:tgtEl>
                                        <p:attrNameLst>
                                          <p:attrName>style.visibility</p:attrName>
                                        </p:attrNameLst>
                                      </p:cBhvr>
                                      <p:to>
                                        <p:strVal val="visible"/>
                                      </p:to>
                                    </p:set>
                                    <p:animEffect transition="in" filter="fade">
                                      <p:cBhvr>
                                        <p:cTn id="22" dur="500"/>
                                        <p:tgtEl>
                                          <p:spTgt spid="6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8"/>
                                        </p:tgtEl>
                                        <p:attrNameLst>
                                          <p:attrName>style.visibility</p:attrName>
                                        </p:attrNameLst>
                                      </p:cBhvr>
                                      <p:to>
                                        <p:strVal val="visible"/>
                                      </p:to>
                                    </p:set>
                                    <p:animEffect transition="in" filter="fade">
                                      <p:cBhvr>
                                        <p:cTn id="27" dur="500"/>
                                        <p:tgtEl>
                                          <p:spTgt spid="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84"/>
          <p:cNvSpPr txBox="1"/>
          <p:nvPr/>
        </p:nvSpPr>
        <p:spPr>
          <a:xfrm>
            <a:off x="0" y="0"/>
            <a:ext cx="9144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Суммарный диффузионный поток через площадку в положительном направлении оси  </a:t>
            </a:r>
            <a:r>
              <a:rPr lang="en-US" sz="2800" i="1">
                <a:solidFill>
                  <a:schemeClr val="dk1"/>
                </a:solidFill>
                <a:latin typeface="Times New Roman"/>
                <a:ea typeface="Times New Roman"/>
                <a:cs typeface="Times New Roman"/>
                <a:sym typeface="Times New Roman"/>
              </a:rPr>
              <a:t>х</a:t>
            </a:r>
            <a:r>
              <a:rPr lang="en-US" sz="2800">
                <a:solidFill>
                  <a:schemeClr val="dk1"/>
                </a:solidFill>
                <a:latin typeface="Times New Roman"/>
                <a:ea typeface="Times New Roman"/>
                <a:cs typeface="Times New Roman"/>
                <a:sym typeface="Times New Roman"/>
              </a:rPr>
              <a:t>  представляет собой разность этих двух потоков:</a:t>
            </a:r>
            <a:endParaRPr>
              <a:solidFill>
                <a:schemeClr val="dk1"/>
              </a:solidFill>
            </a:endParaRPr>
          </a:p>
        </p:txBody>
      </p:sp>
      <p:pic>
        <p:nvPicPr>
          <p:cNvPr id="694" name="Google Shape;694;p84"/>
          <p:cNvPicPr preferRelativeResize="0"/>
          <p:nvPr/>
        </p:nvPicPr>
        <p:blipFill rotWithShape="1">
          <a:blip r:embed="rId3">
            <a:alphaModFix/>
          </a:blip>
          <a:srcRect/>
          <a:stretch/>
        </p:blipFill>
        <p:spPr>
          <a:xfrm>
            <a:off x="1766888" y="2662787"/>
            <a:ext cx="5610225" cy="18002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85"/>
          <p:cNvSpPr txBox="1"/>
          <p:nvPr/>
        </p:nvSpPr>
        <p:spPr>
          <a:xfrm>
            <a:off x="539750" y="2259012"/>
            <a:ext cx="8280400"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Тогда умножая        на массу одной молекулы       , найдем массу газа, переносимого через площадку    за время      :</a:t>
            </a:r>
            <a:endParaRPr/>
          </a:p>
        </p:txBody>
      </p:sp>
      <p:pic>
        <p:nvPicPr>
          <p:cNvPr id="700" name="Google Shape;700;p85"/>
          <p:cNvPicPr preferRelativeResize="0"/>
          <p:nvPr/>
        </p:nvPicPr>
        <p:blipFill rotWithShape="1">
          <a:blip r:embed="rId3">
            <a:alphaModFix/>
          </a:blip>
          <a:srcRect/>
          <a:stretch/>
        </p:blipFill>
        <p:spPr>
          <a:xfrm>
            <a:off x="3132137" y="2349500"/>
            <a:ext cx="561975" cy="323850"/>
          </a:xfrm>
          <a:prstGeom prst="rect">
            <a:avLst/>
          </a:prstGeom>
          <a:noFill/>
          <a:ln>
            <a:noFill/>
          </a:ln>
        </p:spPr>
      </p:pic>
      <p:pic>
        <p:nvPicPr>
          <p:cNvPr id="701" name="Google Shape;701;p85"/>
          <p:cNvPicPr preferRelativeResize="0"/>
          <p:nvPr/>
        </p:nvPicPr>
        <p:blipFill rotWithShape="1">
          <a:blip r:embed="rId4">
            <a:alphaModFix/>
          </a:blip>
          <a:srcRect/>
          <a:stretch/>
        </p:blipFill>
        <p:spPr>
          <a:xfrm>
            <a:off x="7667625" y="2349500"/>
            <a:ext cx="466725" cy="428625"/>
          </a:xfrm>
          <a:prstGeom prst="rect">
            <a:avLst/>
          </a:prstGeom>
          <a:noFill/>
          <a:ln>
            <a:noFill/>
          </a:ln>
        </p:spPr>
      </p:pic>
      <p:pic>
        <p:nvPicPr>
          <p:cNvPr id="702" name="Google Shape;702;p85"/>
          <p:cNvPicPr preferRelativeResize="0"/>
          <p:nvPr/>
        </p:nvPicPr>
        <p:blipFill rotWithShape="1">
          <a:blip r:embed="rId5">
            <a:alphaModFix/>
          </a:blip>
          <a:srcRect/>
          <a:stretch/>
        </p:blipFill>
        <p:spPr>
          <a:xfrm>
            <a:off x="8315325" y="2817812"/>
            <a:ext cx="504825" cy="323850"/>
          </a:xfrm>
          <a:prstGeom prst="rect">
            <a:avLst/>
          </a:prstGeom>
          <a:noFill/>
          <a:ln>
            <a:noFill/>
          </a:ln>
        </p:spPr>
      </p:pic>
      <p:pic>
        <p:nvPicPr>
          <p:cNvPr id="703" name="Google Shape;703;p85"/>
          <p:cNvPicPr preferRelativeResize="0"/>
          <p:nvPr/>
        </p:nvPicPr>
        <p:blipFill rotWithShape="1">
          <a:blip r:embed="rId6">
            <a:alphaModFix/>
          </a:blip>
          <a:srcRect/>
          <a:stretch/>
        </p:blipFill>
        <p:spPr>
          <a:xfrm>
            <a:off x="2051050" y="3213100"/>
            <a:ext cx="390525" cy="323850"/>
          </a:xfrm>
          <a:prstGeom prst="rect">
            <a:avLst/>
          </a:prstGeom>
          <a:noFill/>
          <a:ln>
            <a:noFill/>
          </a:ln>
        </p:spPr>
      </p:pic>
      <p:sp>
        <p:nvSpPr>
          <p:cNvPr id="704" name="Google Shape;704;p85"/>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05" name="Google Shape;705;p85"/>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06" name="Google Shape;706;p85"/>
          <p:cNvSpPr txBox="1"/>
          <p:nvPr/>
        </p:nvSpPr>
        <p:spPr>
          <a:xfrm>
            <a:off x="755650" y="5013325"/>
            <a:ext cx="1411287"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Так как </a:t>
            </a:r>
            <a:endParaRPr/>
          </a:p>
        </p:txBody>
      </p:sp>
      <p:pic>
        <p:nvPicPr>
          <p:cNvPr id="707" name="Google Shape;707;p85"/>
          <p:cNvPicPr preferRelativeResize="0"/>
          <p:nvPr/>
        </p:nvPicPr>
        <p:blipFill rotWithShape="1">
          <a:blip r:embed="rId7">
            <a:alphaModFix/>
          </a:blip>
          <a:srcRect/>
          <a:stretch/>
        </p:blipFill>
        <p:spPr>
          <a:xfrm>
            <a:off x="1681162" y="3643312"/>
            <a:ext cx="5781675" cy="838200"/>
          </a:xfrm>
          <a:prstGeom prst="rect">
            <a:avLst/>
          </a:prstGeom>
          <a:noFill/>
          <a:ln>
            <a:noFill/>
          </a:ln>
        </p:spPr>
      </p:pic>
      <p:pic>
        <p:nvPicPr>
          <p:cNvPr id="708" name="Google Shape;708;p85"/>
          <p:cNvPicPr preferRelativeResize="0"/>
          <p:nvPr/>
        </p:nvPicPr>
        <p:blipFill rotWithShape="1">
          <a:blip r:embed="rId8">
            <a:alphaModFix/>
          </a:blip>
          <a:srcRect/>
          <a:stretch/>
        </p:blipFill>
        <p:spPr>
          <a:xfrm>
            <a:off x="2633662" y="4821237"/>
            <a:ext cx="3581400" cy="904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500"/>
                                        <p:tgtEl>
                                          <p:spTgt spid="699"/>
                                        </p:tgtEl>
                                      </p:cBhvr>
                                    </p:animEffect>
                                  </p:childTnLst>
                                </p:cTn>
                              </p:par>
                              <p:par>
                                <p:cTn id="8" presetID="10" presetClass="entr" presetSubtype="0" fill="hold" nodeType="withEffect">
                                  <p:stCondLst>
                                    <p:cond delay="0"/>
                                  </p:stCondLst>
                                  <p:childTnLst>
                                    <p:set>
                                      <p:cBhvr>
                                        <p:cTn id="9" dur="1" fill="hold">
                                          <p:stCondLst>
                                            <p:cond delay="0"/>
                                          </p:stCondLst>
                                        </p:cTn>
                                        <p:tgtEl>
                                          <p:spTgt spid="706"/>
                                        </p:tgtEl>
                                        <p:attrNameLst>
                                          <p:attrName>style.visibility</p:attrName>
                                        </p:attrNameLst>
                                      </p:cBhvr>
                                      <p:to>
                                        <p:strVal val="visible"/>
                                      </p:to>
                                    </p:set>
                                    <p:animEffect transition="in" filter="fade">
                                      <p:cBhvr>
                                        <p:cTn id="10" dur="5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5" name="Google Shape;715;p86"/>
          <p:cNvSpPr txBox="1"/>
          <p:nvPr/>
        </p:nvSpPr>
        <p:spPr>
          <a:xfrm>
            <a:off x="539750" y="633412"/>
            <a:ext cx="1728787" cy="5873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то  </a:t>
            </a:r>
            <a:endParaRPr/>
          </a:p>
        </p:txBody>
      </p:sp>
      <p:sp>
        <p:nvSpPr>
          <p:cNvPr id="716" name="Google Shape;716;p86"/>
          <p:cNvSpPr txBox="1"/>
          <p:nvPr/>
        </p:nvSpPr>
        <p:spPr>
          <a:xfrm>
            <a:off x="611187" y="1544637"/>
            <a:ext cx="8208962" cy="58896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Плотность потока массы поэтому будет равна</a:t>
            </a:r>
            <a:endParaRPr/>
          </a:p>
        </p:txBody>
      </p:sp>
      <p:pic>
        <p:nvPicPr>
          <p:cNvPr id="717" name="Google Shape;717;p86"/>
          <p:cNvPicPr preferRelativeResize="0"/>
          <p:nvPr/>
        </p:nvPicPr>
        <p:blipFill rotWithShape="1">
          <a:blip r:embed="rId3">
            <a:alphaModFix/>
          </a:blip>
          <a:srcRect/>
          <a:stretch/>
        </p:blipFill>
        <p:spPr>
          <a:xfrm>
            <a:off x="2124075" y="508000"/>
            <a:ext cx="3810000" cy="838200"/>
          </a:xfrm>
          <a:prstGeom prst="rect">
            <a:avLst/>
          </a:prstGeom>
          <a:noFill/>
          <a:ln>
            <a:noFill/>
          </a:ln>
        </p:spPr>
      </p:pic>
      <p:pic>
        <p:nvPicPr>
          <p:cNvPr id="718" name="Google Shape;718;p86"/>
          <p:cNvPicPr preferRelativeResize="0"/>
          <p:nvPr/>
        </p:nvPicPr>
        <p:blipFill rotWithShape="1">
          <a:blip r:embed="rId4">
            <a:alphaModFix/>
          </a:blip>
          <a:srcRect/>
          <a:stretch/>
        </p:blipFill>
        <p:spPr>
          <a:xfrm>
            <a:off x="2791609" y="2190998"/>
            <a:ext cx="4105275" cy="914400"/>
          </a:xfrm>
          <a:prstGeom prst="rect">
            <a:avLst/>
          </a:prstGeom>
          <a:noFill/>
          <a:ln>
            <a:noFill/>
          </a:ln>
        </p:spPr>
      </p:pic>
      <p:pic>
        <p:nvPicPr>
          <p:cNvPr id="719" name="Google Shape;719;p86"/>
          <p:cNvPicPr preferRelativeResize="0"/>
          <p:nvPr/>
        </p:nvPicPr>
        <p:blipFill rotWithShape="1">
          <a:blip r:embed="rId5">
            <a:alphaModFix/>
          </a:blip>
          <a:srcRect/>
          <a:stretch/>
        </p:blipFill>
        <p:spPr>
          <a:xfrm>
            <a:off x="3557464" y="5264789"/>
            <a:ext cx="2124075" cy="838200"/>
          </a:xfrm>
          <a:prstGeom prst="rect">
            <a:avLst/>
          </a:prstGeom>
          <a:noFill/>
          <a:ln>
            <a:noFill/>
          </a:ln>
        </p:spPr>
      </p:pic>
      <p:pic>
        <p:nvPicPr>
          <p:cNvPr id="720" name="Google Shape;720;p86"/>
          <p:cNvPicPr preferRelativeResize="0"/>
          <p:nvPr/>
        </p:nvPicPr>
        <p:blipFill rotWithShape="1">
          <a:blip r:embed="rId6">
            <a:alphaModFix/>
          </a:blip>
          <a:srcRect/>
          <a:stretch/>
        </p:blipFill>
        <p:spPr>
          <a:xfrm>
            <a:off x="347786" y="3071750"/>
            <a:ext cx="8351837" cy="2109787"/>
          </a:xfrm>
          <a:prstGeom prst="rect">
            <a:avLst/>
          </a:prstGeom>
          <a:noFill/>
          <a:ln>
            <a:noFill/>
          </a:ln>
        </p:spPr>
      </p:pic>
      <p:pic>
        <p:nvPicPr>
          <p:cNvPr id="721" name="Google Shape;721;p86"/>
          <p:cNvPicPr preferRelativeResize="0"/>
          <p:nvPr/>
        </p:nvPicPr>
        <p:blipFill rotWithShape="1">
          <a:blip r:embed="rId7">
            <a:alphaModFix/>
          </a:blip>
          <a:srcRect/>
          <a:stretch/>
        </p:blipFill>
        <p:spPr>
          <a:xfrm>
            <a:off x="611187" y="3684587"/>
            <a:ext cx="1981200"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5"/>
                                        </p:tgtEl>
                                        <p:attrNameLst>
                                          <p:attrName>style.visibility</p:attrName>
                                        </p:attrNameLst>
                                      </p:cBhvr>
                                      <p:to>
                                        <p:strVal val="visible"/>
                                      </p:to>
                                    </p:set>
                                    <p:animEffect transition="in" filter="fade">
                                      <p:cBhvr>
                                        <p:cTn id="7" dur="500"/>
                                        <p:tgtEl>
                                          <p:spTgt spid="7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
                                        </p:tgtEl>
                                        <p:attrNameLst>
                                          <p:attrName>style.visibility</p:attrName>
                                        </p:attrNameLst>
                                      </p:cBhvr>
                                      <p:to>
                                        <p:strVal val="visible"/>
                                      </p:to>
                                    </p:set>
                                    <p:animEffect transition="in" filter="fade">
                                      <p:cBhvr>
                                        <p:cTn id="12" dur="500"/>
                                        <p:tgtEl>
                                          <p:spTgt spid="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87"/>
          <p:cNvSpPr txBox="1"/>
          <p:nvPr/>
        </p:nvSpPr>
        <p:spPr>
          <a:xfrm>
            <a:off x="611187" y="306387"/>
            <a:ext cx="8282100" cy="59754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Внутреннее трение. Закон Ньютона</a:t>
            </a:r>
            <a:endParaRPr/>
          </a:p>
          <a:p>
            <a:pPr marL="0" marR="0" lvl="0" indent="0" algn="l" rtl="0">
              <a:lnSpc>
                <a:spcPct val="115000"/>
              </a:lnSpc>
              <a:spcBef>
                <a:spcPts val="0"/>
              </a:spcBef>
              <a:spcAft>
                <a:spcPts val="0"/>
              </a:spcAft>
              <a:buClr>
                <a:srgbClr val="00B050"/>
              </a:buClr>
              <a:buSzPts val="2800"/>
              <a:buFont typeface="Times New Roman"/>
              <a:buNone/>
            </a:pPr>
            <a:r>
              <a:rPr lang="en-US" sz="2800" b="0" i="0" u="none">
                <a:solidFill>
                  <a:srgbClr val="00B050"/>
                </a:solidFill>
                <a:latin typeface="Times New Roman"/>
                <a:ea typeface="Times New Roman"/>
                <a:cs typeface="Times New Roman"/>
                <a:sym typeface="Times New Roman"/>
              </a:rPr>
              <a:t> </a:t>
            </a:r>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  ламинарном потоке  газа молекулы  участвуют одновременно в двух движениях: хаотическом  тепловом и упорядоченном движении со скоростью потока, на много меньшей скорости теплового движения. </a:t>
            </a:r>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Пусть в  покоящемся  газе  движется  вертикально вверх с постоянной скоростью       плоская пластина.</a:t>
            </a:r>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Эта пластина  будет увлекать за собой вверх прилегающий к ней слой газа, который в свою очередь увлекает соседний и так далее. </a:t>
            </a:r>
            <a:endParaRPr/>
          </a:p>
        </p:txBody>
      </p:sp>
      <p:pic>
        <p:nvPicPr>
          <p:cNvPr id="727" name="Google Shape;727;p87"/>
          <p:cNvPicPr preferRelativeResize="0"/>
          <p:nvPr/>
        </p:nvPicPr>
        <p:blipFill rotWithShape="1">
          <a:blip r:embed="rId3">
            <a:alphaModFix/>
          </a:blip>
          <a:srcRect/>
          <a:stretch/>
        </p:blipFill>
        <p:spPr>
          <a:xfrm>
            <a:off x="5435600" y="4292600"/>
            <a:ext cx="342900" cy="428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6">
                                            <p:txEl>
                                              <p:pRg st="0" end="0"/>
                                            </p:txEl>
                                          </p:spTgt>
                                        </p:tgtEl>
                                        <p:attrNameLst>
                                          <p:attrName>style.visibility</p:attrName>
                                        </p:attrNameLst>
                                      </p:cBhvr>
                                      <p:to>
                                        <p:strVal val="visible"/>
                                      </p:to>
                                    </p:set>
                                    <p:animEffect transition="in" filter="fade">
                                      <p:cBhvr>
                                        <p:cTn id="7" dur="500"/>
                                        <p:tgtEl>
                                          <p:spTgt spid="7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6">
                                            <p:txEl>
                                              <p:pRg st="1" end="1"/>
                                            </p:txEl>
                                          </p:spTgt>
                                        </p:tgtEl>
                                        <p:attrNameLst>
                                          <p:attrName>style.visibility</p:attrName>
                                        </p:attrNameLst>
                                      </p:cBhvr>
                                      <p:to>
                                        <p:strVal val="visible"/>
                                      </p:to>
                                    </p:set>
                                    <p:animEffect transition="in" filter="fade">
                                      <p:cBhvr>
                                        <p:cTn id="12" dur="500"/>
                                        <p:tgtEl>
                                          <p:spTgt spid="7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6">
                                            <p:txEl>
                                              <p:pRg st="2" end="2"/>
                                            </p:txEl>
                                          </p:spTgt>
                                        </p:tgtEl>
                                        <p:attrNameLst>
                                          <p:attrName>style.visibility</p:attrName>
                                        </p:attrNameLst>
                                      </p:cBhvr>
                                      <p:to>
                                        <p:strVal val="visible"/>
                                      </p:to>
                                    </p:set>
                                    <p:animEffect transition="in" filter="fade">
                                      <p:cBhvr>
                                        <p:cTn id="17" dur="500"/>
                                        <p:tgtEl>
                                          <p:spTgt spid="7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6">
                                            <p:txEl>
                                              <p:pRg st="3" end="3"/>
                                            </p:txEl>
                                          </p:spTgt>
                                        </p:tgtEl>
                                        <p:attrNameLst>
                                          <p:attrName>style.visibility</p:attrName>
                                        </p:attrNameLst>
                                      </p:cBhvr>
                                      <p:to>
                                        <p:strVal val="visible"/>
                                      </p:to>
                                    </p:set>
                                    <p:animEffect transition="in" filter="fade">
                                      <p:cBhvr>
                                        <p:cTn id="22" dur="500"/>
                                        <p:tgtEl>
                                          <p:spTgt spid="7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6">
                                            <p:txEl>
                                              <p:pRg st="4" end="4"/>
                                            </p:txEl>
                                          </p:spTgt>
                                        </p:tgtEl>
                                        <p:attrNameLst>
                                          <p:attrName>style.visibility</p:attrName>
                                        </p:attrNameLst>
                                      </p:cBhvr>
                                      <p:to>
                                        <p:strVal val="visible"/>
                                      </p:to>
                                    </p:set>
                                    <p:animEffect transition="in" filter="fade">
                                      <p:cBhvr>
                                        <p:cTn id="27" dur="500"/>
                                        <p:tgtEl>
                                          <p:spTgt spid="7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88"/>
          <p:cNvSpPr txBox="1"/>
          <p:nvPr/>
        </p:nvSpPr>
        <p:spPr>
          <a:xfrm>
            <a:off x="644525" y="700087"/>
            <a:ext cx="8175600" cy="5445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Весь газ, таким образом, делится как бы на тончайшие  слои, перемещающиеся  вверх тем медленнее, чем дальше они отстоят от движущейся  пластины. </a:t>
            </a:r>
            <a:endParaRPr/>
          </a:p>
          <a:p>
            <a:pPr marL="0" marR="0" lvl="0" indent="0" algn="l" rtl="0">
              <a:lnSpc>
                <a:spcPct val="115000"/>
              </a:lnSpc>
              <a:spcBef>
                <a:spcPts val="18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Вследствие теплового движения  происходит непрерывный переход молекул из одного слоя в другой.</a:t>
            </a:r>
            <a:endParaRPr/>
          </a:p>
          <a:p>
            <a:pPr marL="0" marR="0" lvl="0" indent="0" algn="l" rtl="0">
              <a:lnSpc>
                <a:spcPct val="115000"/>
              </a:lnSpc>
              <a:spcBef>
                <a:spcPts val="18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При столкновениях с молекулами другого слоя будет происходить перенос импульса упорядоченного (направленного вверх) импульса.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2">
                                            <p:txEl>
                                              <p:pRg st="0" end="0"/>
                                            </p:txEl>
                                          </p:spTgt>
                                        </p:tgtEl>
                                        <p:attrNameLst>
                                          <p:attrName>style.visibility</p:attrName>
                                        </p:attrNameLst>
                                      </p:cBhvr>
                                      <p:to>
                                        <p:strVal val="visible"/>
                                      </p:to>
                                    </p:set>
                                    <p:animEffect transition="in" filter="fade">
                                      <p:cBhvr>
                                        <p:cTn id="7" dur="500"/>
                                        <p:tgtEl>
                                          <p:spTgt spid="7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2">
                                            <p:txEl>
                                              <p:pRg st="1" end="1"/>
                                            </p:txEl>
                                          </p:spTgt>
                                        </p:tgtEl>
                                        <p:attrNameLst>
                                          <p:attrName>style.visibility</p:attrName>
                                        </p:attrNameLst>
                                      </p:cBhvr>
                                      <p:to>
                                        <p:strVal val="visible"/>
                                      </p:to>
                                    </p:set>
                                    <p:animEffect transition="in" filter="fade">
                                      <p:cBhvr>
                                        <p:cTn id="12" dur="500"/>
                                        <p:tgtEl>
                                          <p:spTgt spid="7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2">
                                            <p:txEl>
                                              <p:pRg st="2" end="2"/>
                                            </p:txEl>
                                          </p:spTgt>
                                        </p:tgtEl>
                                        <p:attrNameLst>
                                          <p:attrName>style.visibility</p:attrName>
                                        </p:attrNameLst>
                                      </p:cBhvr>
                                      <p:to>
                                        <p:strVal val="visible"/>
                                      </p:to>
                                    </p:set>
                                    <p:animEffect transition="in" filter="fade">
                                      <p:cBhvr>
                                        <p:cTn id="17" dur="500"/>
                                        <p:tgtEl>
                                          <p:spTgt spid="7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89"/>
          <p:cNvSpPr txBox="1"/>
          <p:nvPr/>
        </p:nvSpPr>
        <p:spPr>
          <a:xfrm>
            <a:off x="539750" y="836612"/>
            <a:ext cx="8353500" cy="4616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 итоге средний импульс слоя, движущегося быстрее, убывает, а слоя, движущегося медленнее, воз-растает.</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Следовательно,  соседние  слои ведут  себя так, как если бы к слою, скорость которого больше, была приложена тормозящая сила, а к слою, скорость которого меньше, – такая  же ускоряющая. Таков механизм возникновения макроскопических сил внутреннего трения.</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
                                            <p:txEl>
                                              <p:pRg st="0" end="0"/>
                                            </p:txEl>
                                          </p:spTgt>
                                        </p:tgtEl>
                                        <p:attrNameLst>
                                          <p:attrName>style.visibility</p:attrName>
                                        </p:attrNameLst>
                                      </p:cBhvr>
                                      <p:to>
                                        <p:strVal val="visible"/>
                                      </p:to>
                                    </p:set>
                                    <p:animEffect transition="in" filter="fade">
                                      <p:cBhvr>
                                        <p:cTn id="7" dur="500"/>
                                        <p:tgtEl>
                                          <p:spTgt spid="7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
                                            <p:txEl>
                                              <p:pRg st="1" end="1"/>
                                            </p:txEl>
                                          </p:spTgt>
                                        </p:tgtEl>
                                        <p:attrNameLst>
                                          <p:attrName>style.visibility</p:attrName>
                                        </p:attrNameLst>
                                      </p:cBhvr>
                                      <p:to>
                                        <p:strVal val="visible"/>
                                      </p:to>
                                    </p:set>
                                    <p:animEffect transition="in" filter="fade">
                                      <p:cBhvr>
                                        <p:cTn id="12" dur="500"/>
                                        <p:tgtEl>
                                          <p:spTgt spid="7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3" name="Google Shape;743;p90"/>
          <p:cNvSpPr txBox="1"/>
          <p:nvPr/>
        </p:nvSpPr>
        <p:spPr>
          <a:xfrm>
            <a:off x="539750" y="546100"/>
            <a:ext cx="8353425" cy="10826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Согласно закону Ньютона, сила внутреннего трения между слоями газа (жидкости) площадью       равна</a:t>
            </a:r>
            <a:endParaRPr/>
          </a:p>
        </p:txBody>
      </p:sp>
      <p:pic>
        <p:nvPicPr>
          <p:cNvPr id="744" name="Google Shape;744;p90"/>
          <p:cNvPicPr preferRelativeResize="0"/>
          <p:nvPr/>
        </p:nvPicPr>
        <p:blipFill rotWithShape="1">
          <a:blip r:embed="rId3">
            <a:alphaModFix/>
          </a:blip>
          <a:srcRect/>
          <a:stretch/>
        </p:blipFill>
        <p:spPr>
          <a:xfrm>
            <a:off x="7092950" y="1169987"/>
            <a:ext cx="266700" cy="314325"/>
          </a:xfrm>
          <a:prstGeom prst="rect">
            <a:avLst/>
          </a:prstGeom>
          <a:noFill/>
          <a:ln>
            <a:noFill/>
          </a:ln>
        </p:spPr>
      </p:pic>
      <p:sp>
        <p:nvSpPr>
          <p:cNvPr id="745" name="Google Shape;745;p90"/>
          <p:cNvSpPr txBox="1"/>
          <p:nvPr/>
        </p:nvSpPr>
        <p:spPr>
          <a:xfrm>
            <a:off x="539750" y="2755900"/>
            <a:ext cx="8353500" cy="3386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 </a:t>
            </a:r>
            <a:r>
              <a:rPr lang="en-US" sz="2800" b="1" i="1" u="none">
                <a:solidFill>
                  <a:srgbClr val="0070C0"/>
                </a:solidFill>
                <a:latin typeface="Times New Roman"/>
                <a:ea typeface="Times New Roman"/>
                <a:cs typeface="Times New Roman"/>
                <a:sym typeface="Times New Roman"/>
              </a:rPr>
              <a:t>динамическая вязкость </a:t>
            </a:r>
            <a:r>
              <a:rPr lang="en-US" sz="2800" b="0" i="0" u="none">
                <a:solidFill>
                  <a:schemeClr val="dk1"/>
                </a:solidFill>
                <a:latin typeface="Times New Roman"/>
                <a:ea typeface="Times New Roman"/>
                <a:cs typeface="Times New Roman"/>
                <a:sym typeface="Times New Roman"/>
              </a:rPr>
              <a:t>(вязкость) ,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градиент скорости, численно  равный  измене-</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нию скорости потока на единице длины в направлении оси  </a:t>
            </a:r>
            <a:r>
              <a:rPr lang="en-US" sz="2800" b="0" i="1" u="none">
                <a:solidFill>
                  <a:schemeClr val="dk1"/>
                </a:solidFill>
                <a:latin typeface="Times New Roman"/>
                <a:ea typeface="Times New Roman"/>
                <a:cs typeface="Times New Roman"/>
                <a:sym typeface="Times New Roman"/>
              </a:rPr>
              <a:t>х</a:t>
            </a:r>
            <a:r>
              <a:rPr lang="en-US" sz="2800" b="0" i="0" u="none">
                <a:solidFill>
                  <a:schemeClr val="dk1"/>
                </a:solidFill>
                <a:latin typeface="Times New Roman"/>
                <a:ea typeface="Times New Roman"/>
                <a:cs typeface="Times New Roman"/>
                <a:sym typeface="Times New Roman"/>
              </a:rPr>
              <a:t>.</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Основываясь на МКТ, вычислим динамическую вязкость.</a:t>
            </a:r>
            <a:endParaRPr/>
          </a:p>
        </p:txBody>
      </p:sp>
      <p:pic>
        <p:nvPicPr>
          <p:cNvPr id="746" name="Google Shape;746;p90"/>
          <p:cNvPicPr preferRelativeResize="0"/>
          <p:nvPr/>
        </p:nvPicPr>
        <p:blipFill rotWithShape="1">
          <a:blip r:embed="rId4">
            <a:alphaModFix/>
          </a:blip>
          <a:srcRect/>
          <a:stretch/>
        </p:blipFill>
        <p:spPr>
          <a:xfrm>
            <a:off x="539750" y="3238500"/>
            <a:ext cx="523875" cy="838200"/>
          </a:xfrm>
          <a:prstGeom prst="rect">
            <a:avLst/>
          </a:prstGeom>
          <a:noFill/>
          <a:ln>
            <a:noFill/>
          </a:ln>
        </p:spPr>
      </p:pic>
      <p:pic>
        <p:nvPicPr>
          <p:cNvPr id="747" name="Google Shape;747;p90"/>
          <p:cNvPicPr preferRelativeResize="0"/>
          <p:nvPr/>
        </p:nvPicPr>
        <p:blipFill rotWithShape="1">
          <a:blip r:embed="rId5">
            <a:alphaModFix/>
          </a:blip>
          <a:srcRect/>
          <a:stretch/>
        </p:blipFill>
        <p:spPr>
          <a:xfrm>
            <a:off x="3129272" y="1801049"/>
            <a:ext cx="2143125" cy="942975"/>
          </a:xfrm>
          <a:prstGeom prst="rect">
            <a:avLst/>
          </a:prstGeom>
          <a:noFill/>
          <a:ln>
            <a:noFill/>
          </a:ln>
        </p:spPr>
      </p:pic>
      <p:pic>
        <p:nvPicPr>
          <p:cNvPr id="748" name="Google Shape;748;p90"/>
          <p:cNvPicPr preferRelativeResize="0"/>
          <p:nvPr/>
        </p:nvPicPr>
        <p:blipFill rotWithShape="1">
          <a:blip r:embed="rId6">
            <a:alphaModFix/>
          </a:blip>
          <a:srcRect/>
          <a:stretch/>
        </p:blipFill>
        <p:spPr>
          <a:xfrm>
            <a:off x="1331912" y="2957512"/>
            <a:ext cx="238125" cy="314325"/>
          </a:xfrm>
          <a:prstGeom prst="rect">
            <a:avLst/>
          </a:prstGeom>
          <a:noFill/>
          <a:ln>
            <a:noFill/>
          </a:ln>
        </p:spPr>
      </p:pic>
      <p:pic>
        <p:nvPicPr>
          <p:cNvPr id="749" name="Google Shape;749;p90"/>
          <p:cNvPicPr preferRelativeResize="0"/>
          <p:nvPr/>
        </p:nvPicPr>
        <p:blipFill rotWithShape="1">
          <a:blip r:embed="rId7">
            <a:alphaModFix/>
          </a:blip>
          <a:srcRect/>
          <a:stretch/>
        </p:blipFill>
        <p:spPr>
          <a:xfrm>
            <a:off x="7596187" y="2922587"/>
            <a:ext cx="8001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500"/>
                                        <p:tgtEl>
                                          <p:spTgt spid="7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5">
                                            <p:txEl>
                                              <p:pRg st="0" end="0"/>
                                            </p:txEl>
                                          </p:spTgt>
                                        </p:tgtEl>
                                        <p:attrNameLst>
                                          <p:attrName>style.visibility</p:attrName>
                                        </p:attrNameLst>
                                      </p:cBhvr>
                                      <p:to>
                                        <p:strVal val="visible"/>
                                      </p:to>
                                    </p:set>
                                    <p:animEffect transition="in" filter="fade">
                                      <p:cBhvr>
                                        <p:cTn id="12" dur="500"/>
                                        <p:tgtEl>
                                          <p:spTgt spid="7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5">
                                            <p:txEl>
                                              <p:pRg st="1" end="1"/>
                                            </p:txEl>
                                          </p:spTgt>
                                        </p:tgtEl>
                                        <p:attrNameLst>
                                          <p:attrName>style.visibility</p:attrName>
                                        </p:attrNameLst>
                                      </p:cBhvr>
                                      <p:to>
                                        <p:strVal val="visible"/>
                                      </p:to>
                                    </p:set>
                                    <p:animEffect transition="in" filter="fade">
                                      <p:cBhvr>
                                        <p:cTn id="17" dur="500"/>
                                        <p:tgtEl>
                                          <p:spTgt spid="7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5">
                                            <p:txEl>
                                              <p:pRg st="2" end="2"/>
                                            </p:txEl>
                                          </p:spTgt>
                                        </p:tgtEl>
                                        <p:attrNameLst>
                                          <p:attrName>style.visibility</p:attrName>
                                        </p:attrNameLst>
                                      </p:cBhvr>
                                      <p:to>
                                        <p:strVal val="visible"/>
                                      </p:to>
                                    </p:set>
                                    <p:animEffect transition="in" filter="fade">
                                      <p:cBhvr>
                                        <p:cTn id="22" dur="500"/>
                                        <p:tgtEl>
                                          <p:spTgt spid="7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5">
                                            <p:txEl>
                                              <p:pRg st="3" end="3"/>
                                            </p:txEl>
                                          </p:spTgt>
                                        </p:tgtEl>
                                        <p:attrNameLst>
                                          <p:attrName>style.visibility</p:attrName>
                                        </p:attrNameLst>
                                      </p:cBhvr>
                                      <p:to>
                                        <p:strVal val="visible"/>
                                      </p:to>
                                    </p:set>
                                    <p:animEffect transition="in" filter="fade">
                                      <p:cBhvr>
                                        <p:cTn id="27" dur="500"/>
                                        <p:tgtEl>
                                          <p:spTgt spid="7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91"/>
          <p:cNvSpPr txBox="1"/>
          <p:nvPr/>
        </p:nvSpPr>
        <p:spPr>
          <a:xfrm>
            <a:off x="639762" y="404812"/>
            <a:ext cx="8504100" cy="2010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На графике по горизонтальной оси отложены координаты  </a:t>
            </a:r>
            <a:r>
              <a:rPr lang="en-US" sz="2800" b="0" i="1" u="none">
                <a:solidFill>
                  <a:schemeClr val="dk1"/>
                </a:solidFill>
                <a:latin typeface="Times New Roman"/>
                <a:ea typeface="Times New Roman"/>
                <a:cs typeface="Times New Roman"/>
                <a:sym typeface="Times New Roman"/>
              </a:rPr>
              <a:t>х  </a:t>
            </a:r>
            <a:r>
              <a:rPr lang="en-US" sz="2800" b="0" i="0" u="none">
                <a:solidFill>
                  <a:schemeClr val="dk1"/>
                </a:solidFill>
                <a:latin typeface="Times New Roman"/>
                <a:ea typeface="Times New Roman"/>
                <a:cs typeface="Times New Roman"/>
                <a:sym typeface="Times New Roman"/>
              </a:rPr>
              <a:t>точек  газовой среды, по вертикальной – скорость слоев газа    , как функция координат  точек среды. </a:t>
            </a:r>
            <a:endParaRPr/>
          </a:p>
        </p:txBody>
      </p:sp>
      <p:sp>
        <p:nvSpPr>
          <p:cNvPr id="755" name="Google Shape;755;p91"/>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756" name="Google Shape;756;p91"/>
          <p:cNvPicPr preferRelativeResize="0"/>
          <p:nvPr/>
        </p:nvPicPr>
        <p:blipFill rotWithShape="1">
          <a:blip r:embed="rId3">
            <a:alphaModFix/>
          </a:blip>
          <a:srcRect/>
          <a:stretch/>
        </p:blipFill>
        <p:spPr>
          <a:xfrm>
            <a:off x="4122775" y="1569468"/>
            <a:ext cx="228599" cy="238406"/>
          </a:xfrm>
          <a:prstGeom prst="rect">
            <a:avLst/>
          </a:prstGeom>
          <a:noFill/>
          <a:ln>
            <a:noFill/>
          </a:ln>
        </p:spPr>
      </p:pic>
      <p:pic>
        <p:nvPicPr>
          <p:cNvPr id="757" name="Google Shape;757;p91"/>
          <p:cNvPicPr preferRelativeResize="0"/>
          <p:nvPr/>
        </p:nvPicPr>
        <p:blipFill rotWithShape="1">
          <a:blip r:embed="rId4">
            <a:alphaModFix/>
          </a:blip>
          <a:srcRect/>
          <a:stretch/>
        </p:blipFill>
        <p:spPr>
          <a:xfrm>
            <a:off x="1824038" y="2611025"/>
            <a:ext cx="5495925" cy="38592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4">
                                            <p:txEl>
                                              <p:pRg st="0" end="0"/>
                                            </p:txEl>
                                          </p:spTgt>
                                        </p:tgtEl>
                                        <p:attrNameLst>
                                          <p:attrName>style.visibility</p:attrName>
                                        </p:attrNameLst>
                                      </p:cBhvr>
                                      <p:to>
                                        <p:strVal val="visible"/>
                                      </p:to>
                                    </p:set>
                                    <p:animEffect transition="in" filter="fade">
                                      <p:cBhvr>
                                        <p:cTn id="7" dur="500"/>
                                        <p:tgtEl>
                                          <p:spTgt spid="7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
                                        </p:tgtEl>
                                        <p:attrNameLst>
                                          <p:attrName>style.visibility</p:attrName>
                                        </p:attrNameLst>
                                      </p:cBhvr>
                                      <p:to>
                                        <p:strVal val="visible"/>
                                      </p:to>
                                    </p:set>
                                    <p:animEffect transition="in" filter="fade">
                                      <p:cBhvr>
                                        <p:cTn id="12" dur="500"/>
                                        <p:tgtEl>
                                          <p:spTgt spid="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290638" y="1031875"/>
            <a:ext cx="6562725" cy="4800600"/>
          </a:xfrm>
          <a:prstGeom prst="rect">
            <a:avLst/>
          </a:prstGeom>
          <a:noFill/>
          <a:ln w="9525">
            <a:noFill/>
            <a:miter lim="800000"/>
            <a:headEnd/>
            <a:tailEnd/>
          </a:ln>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92"/>
          <p:cNvSpPr txBox="1"/>
          <p:nvPr/>
        </p:nvSpPr>
        <p:spPr>
          <a:xfrm>
            <a:off x="549275" y="557212"/>
            <a:ext cx="8271000" cy="5112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Как и в предыдущем  разделе, расположим перпендикулярно горизонтальной оси  на расстоянии  </a:t>
            </a:r>
            <a:r>
              <a:rPr lang="en-US" sz="2800" b="0" i="1" u="none">
                <a:solidFill>
                  <a:schemeClr val="dk1"/>
                </a:solidFill>
                <a:latin typeface="Times New Roman"/>
                <a:ea typeface="Times New Roman"/>
                <a:cs typeface="Times New Roman"/>
                <a:sym typeface="Times New Roman"/>
              </a:rPr>
              <a:t>х</a:t>
            </a:r>
            <a:r>
              <a:rPr lang="en-US" sz="2800" b="0" i="0" u="none">
                <a:solidFill>
                  <a:schemeClr val="dk1"/>
                </a:solidFill>
                <a:latin typeface="Times New Roman"/>
                <a:ea typeface="Times New Roman"/>
                <a:cs typeface="Times New Roman"/>
                <a:sym typeface="Times New Roman"/>
              </a:rPr>
              <a:t>  от движущейся пластины контрольную площадку площадью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Переносимая  через  площадку  составляющая  импульса определяется значением скорости течения газа в том месте, где произошло ее последнее  соударение  с другой  молекулой, то  есть  на  расстоянии от площадки равном средней длине свободного пробега молекулы        .</a:t>
            </a:r>
            <a:endParaRPr/>
          </a:p>
        </p:txBody>
      </p:sp>
      <p:sp>
        <p:nvSpPr>
          <p:cNvPr id="763" name="Google Shape;763;p92"/>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764" name="Google Shape;764;p92"/>
          <p:cNvPicPr preferRelativeResize="0"/>
          <p:nvPr/>
        </p:nvPicPr>
        <p:blipFill rotWithShape="1">
          <a:blip r:embed="rId3">
            <a:alphaModFix/>
          </a:blip>
          <a:srcRect/>
          <a:stretch/>
        </p:blipFill>
        <p:spPr>
          <a:xfrm>
            <a:off x="5955262" y="2153275"/>
            <a:ext cx="504825" cy="323850"/>
          </a:xfrm>
          <a:prstGeom prst="rect">
            <a:avLst/>
          </a:prstGeom>
          <a:noFill/>
          <a:ln>
            <a:noFill/>
          </a:ln>
        </p:spPr>
      </p:pic>
      <p:sp>
        <p:nvSpPr>
          <p:cNvPr id="765" name="Google Shape;765;p92"/>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766" name="Google Shape;766;p92"/>
          <p:cNvPicPr preferRelativeResize="0"/>
          <p:nvPr/>
        </p:nvPicPr>
        <p:blipFill rotWithShape="1">
          <a:blip r:embed="rId4">
            <a:alphaModFix/>
          </a:blip>
          <a:srcRect/>
          <a:stretch/>
        </p:blipFill>
        <p:spPr>
          <a:xfrm>
            <a:off x="5289212" y="5183725"/>
            <a:ext cx="504825" cy="485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2">
                                            <p:txEl>
                                              <p:pRg st="0" end="0"/>
                                            </p:txEl>
                                          </p:spTgt>
                                        </p:tgtEl>
                                        <p:attrNameLst>
                                          <p:attrName>style.visibility</p:attrName>
                                        </p:attrNameLst>
                                      </p:cBhvr>
                                      <p:to>
                                        <p:strVal val="visible"/>
                                      </p:to>
                                    </p:set>
                                    <p:animEffect transition="in" filter="fade">
                                      <p:cBhvr>
                                        <p:cTn id="7" dur="500"/>
                                        <p:tgtEl>
                                          <p:spTgt spid="7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2">
                                            <p:txEl>
                                              <p:pRg st="1" end="1"/>
                                            </p:txEl>
                                          </p:spTgt>
                                        </p:tgtEl>
                                        <p:attrNameLst>
                                          <p:attrName>style.visibility</p:attrName>
                                        </p:attrNameLst>
                                      </p:cBhvr>
                                      <p:to>
                                        <p:strVal val="visible"/>
                                      </p:to>
                                    </p:set>
                                    <p:animEffect transition="in" filter="fade">
                                      <p:cBhvr>
                                        <p:cTn id="12" dur="500"/>
                                        <p:tgtEl>
                                          <p:spTgt spid="7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93"/>
          <p:cNvSpPr txBox="1"/>
          <p:nvPr/>
        </p:nvSpPr>
        <p:spPr>
          <a:xfrm>
            <a:off x="755650" y="571500"/>
            <a:ext cx="8064600" cy="1018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Тогда через площадку из правого  слоя одной молекулой в среднем переносится импульс	</a:t>
            </a:r>
            <a:endParaRPr/>
          </a:p>
        </p:txBody>
      </p:sp>
      <p:sp>
        <p:nvSpPr>
          <p:cNvPr id="772" name="Google Shape;772;p93"/>
          <p:cNvSpPr txBox="1"/>
          <p:nvPr/>
        </p:nvSpPr>
        <p:spPr>
          <a:xfrm>
            <a:off x="755650" y="2587625"/>
            <a:ext cx="8064500" cy="10826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соответственно через площадку из левого  слоя од-ной молекулой в среднем переносится импульс</a:t>
            </a:r>
            <a:endParaRPr/>
          </a:p>
        </p:txBody>
      </p:sp>
      <p:sp>
        <p:nvSpPr>
          <p:cNvPr id="773" name="Google Shape;773;p93"/>
          <p:cNvSpPr txBox="1"/>
          <p:nvPr/>
        </p:nvSpPr>
        <p:spPr>
          <a:xfrm>
            <a:off x="755650" y="4606925"/>
            <a:ext cx="6491287" cy="5873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Разность этих величин, равная     </a:t>
            </a:r>
            <a:endParaRPr/>
          </a:p>
        </p:txBody>
      </p:sp>
      <p:pic>
        <p:nvPicPr>
          <p:cNvPr id="774" name="Google Shape;774;p93"/>
          <p:cNvPicPr preferRelativeResize="0"/>
          <p:nvPr/>
        </p:nvPicPr>
        <p:blipFill rotWithShape="1">
          <a:blip r:embed="rId3">
            <a:alphaModFix/>
          </a:blip>
          <a:srcRect/>
          <a:stretch/>
        </p:blipFill>
        <p:spPr>
          <a:xfrm>
            <a:off x="2555875" y="1685925"/>
            <a:ext cx="3705225" cy="942975"/>
          </a:xfrm>
          <a:prstGeom prst="rect">
            <a:avLst/>
          </a:prstGeom>
          <a:noFill/>
          <a:ln>
            <a:noFill/>
          </a:ln>
        </p:spPr>
      </p:pic>
      <p:pic>
        <p:nvPicPr>
          <p:cNvPr id="775" name="Google Shape;775;p93"/>
          <p:cNvPicPr preferRelativeResize="0"/>
          <p:nvPr/>
        </p:nvPicPr>
        <p:blipFill rotWithShape="1">
          <a:blip r:embed="rId4">
            <a:alphaModFix/>
          </a:blip>
          <a:srcRect/>
          <a:stretch/>
        </p:blipFill>
        <p:spPr>
          <a:xfrm>
            <a:off x="2555875" y="3629025"/>
            <a:ext cx="3552825" cy="942975"/>
          </a:xfrm>
          <a:prstGeom prst="rect">
            <a:avLst/>
          </a:prstGeom>
          <a:noFill/>
          <a:ln>
            <a:noFill/>
          </a:ln>
        </p:spPr>
      </p:pic>
      <p:pic>
        <p:nvPicPr>
          <p:cNvPr id="776" name="Google Shape;776;p93"/>
          <p:cNvPicPr preferRelativeResize="0"/>
          <p:nvPr/>
        </p:nvPicPr>
        <p:blipFill rotWithShape="1">
          <a:blip r:embed="rId5">
            <a:alphaModFix/>
          </a:blip>
          <a:srcRect/>
          <a:stretch/>
        </p:blipFill>
        <p:spPr>
          <a:xfrm>
            <a:off x="3460750" y="5291137"/>
            <a:ext cx="1895475"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1"/>
                                        </p:tgtEl>
                                        <p:attrNameLst>
                                          <p:attrName>style.visibility</p:attrName>
                                        </p:attrNameLst>
                                      </p:cBhvr>
                                      <p:to>
                                        <p:strVal val="visible"/>
                                      </p:to>
                                    </p:set>
                                    <p:animEffect transition="in" filter="fade">
                                      <p:cBhvr>
                                        <p:cTn id="7" dur="500"/>
                                        <p:tgtEl>
                                          <p:spTgt spid="7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2"/>
                                        </p:tgtEl>
                                        <p:attrNameLst>
                                          <p:attrName>style.visibility</p:attrName>
                                        </p:attrNameLst>
                                      </p:cBhvr>
                                      <p:to>
                                        <p:strVal val="visible"/>
                                      </p:to>
                                    </p:set>
                                    <p:animEffect transition="in" filter="fade">
                                      <p:cBhvr>
                                        <p:cTn id="12" dur="500"/>
                                        <p:tgtEl>
                                          <p:spTgt spid="7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3"/>
                                        </p:tgtEl>
                                        <p:attrNameLst>
                                          <p:attrName>style.visibility</p:attrName>
                                        </p:attrNameLst>
                                      </p:cBhvr>
                                      <p:to>
                                        <p:strVal val="visible"/>
                                      </p:to>
                                    </p:set>
                                    <p:animEffect transition="in" filter="fade">
                                      <p:cBhvr>
                                        <p:cTn id="17" dur="500"/>
                                        <p:tgtEl>
                                          <p:spTgt spid="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94"/>
          <p:cNvSpPr txBox="1"/>
          <p:nvPr/>
        </p:nvSpPr>
        <p:spPr>
          <a:xfrm>
            <a:off x="611187" y="565150"/>
            <a:ext cx="8137500" cy="4744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представляет  собой изменение  импульса слоя, рассчитанное на одну молекулу, перелетающую из слоя в слой.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Чтобы найти полное изменение импульса слоя, нужно эту величину  умножить на число  молекул, пересекающих площадку        за время      .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За время       через  эту площадку  вправо и  влево пересекает  одинаковое число молекул (см. вывод в предыдущем разделе):</a:t>
            </a:r>
            <a:endParaRPr/>
          </a:p>
        </p:txBody>
      </p:sp>
      <p:pic>
        <p:nvPicPr>
          <p:cNvPr id="782" name="Google Shape;782;p94"/>
          <p:cNvPicPr preferRelativeResize="0"/>
          <p:nvPr/>
        </p:nvPicPr>
        <p:blipFill rotWithShape="1">
          <a:blip r:embed="rId3">
            <a:alphaModFix/>
          </a:blip>
          <a:srcRect/>
          <a:stretch/>
        </p:blipFill>
        <p:spPr>
          <a:xfrm>
            <a:off x="4648712" y="3267087"/>
            <a:ext cx="504825" cy="323850"/>
          </a:xfrm>
          <a:prstGeom prst="rect">
            <a:avLst/>
          </a:prstGeom>
          <a:noFill/>
          <a:ln>
            <a:noFill/>
          </a:ln>
        </p:spPr>
      </p:pic>
      <p:pic>
        <p:nvPicPr>
          <p:cNvPr id="783" name="Google Shape;783;p94"/>
          <p:cNvPicPr preferRelativeResize="0"/>
          <p:nvPr/>
        </p:nvPicPr>
        <p:blipFill rotWithShape="1">
          <a:blip r:embed="rId4">
            <a:alphaModFix/>
          </a:blip>
          <a:srcRect/>
          <a:stretch/>
        </p:blipFill>
        <p:spPr>
          <a:xfrm>
            <a:off x="6601637" y="3267074"/>
            <a:ext cx="390526" cy="323851"/>
          </a:xfrm>
          <a:prstGeom prst="rect">
            <a:avLst/>
          </a:prstGeom>
          <a:noFill/>
          <a:ln>
            <a:noFill/>
          </a:ln>
        </p:spPr>
      </p:pic>
      <p:pic>
        <p:nvPicPr>
          <p:cNvPr id="784" name="Google Shape;784;p94"/>
          <p:cNvPicPr preferRelativeResize="0"/>
          <p:nvPr/>
        </p:nvPicPr>
        <p:blipFill rotWithShape="1">
          <a:blip r:embed="rId4">
            <a:alphaModFix/>
          </a:blip>
          <a:srcRect/>
          <a:stretch/>
        </p:blipFill>
        <p:spPr>
          <a:xfrm>
            <a:off x="2411412" y="3897312"/>
            <a:ext cx="390525" cy="323850"/>
          </a:xfrm>
          <a:prstGeom prst="rect">
            <a:avLst/>
          </a:prstGeom>
          <a:noFill/>
          <a:ln>
            <a:noFill/>
          </a:ln>
        </p:spPr>
      </p:pic>
      <p:pic>
        <p:nvPicPr>
          <p:cNvPr id="785" name="Google Shape;785;p94"/>
          <p:cNvPicPr preferRelativeResize="0"/>
          <p:nvPr/>
        </p:nvPicPr>
        <p:blipFill rotWithShape="1">
          <a:blip r:embed="rId5">
            <a:alphaModFix/>
          </a:blip>
          <a:srcRect/>
          <a:stretch/>
        </p:blipFill>
        <p:spPr>
          <a:xfrm>
            <a:off x="2476500" y="5373687"/>
            <a:ext cx="4191000"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1">
                                            <p:txEl>
                                              <p:pRg st="0" end="0"/>
                                            </p:txEl>
                                          </p:spTgt>
                                        </p:tgtEl>
                                        <p:attrNameLst>
                                          <p:attrName>style.visibility</p:attrName>
                                        </p:attrNameLst>
                                      </p:cBhvr>
                                      <p:to>
                                        <p:strVal val="visible"/>
                                      </p:to>
                                    </p:set>
                                    <p:animEffect transition="in" filter="fade">
                                      <p:cBhvr>
                                        <p:cTn id="7" dur="500"/>
                                        <p:tgtEl>
                                          <p:spTgt spid="7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1">
                                            <p:txEl>
                                              <p:pRg st="1" end="1"/>
                                            </p:txEl>
                                          </p:spTgt>
                                        </p:tgtEl>
                                        <p:attrNameLst>
                                          <p:attrName>style.visibility</p:attrName>
                                        </p:attrNameLst>
                                      </p:cBhvr>
                                      <p:to>
                                        <p:strVal val="visible"/>
                                      </p:to>
                                    </p:set>
                                    <p:animEffect transition="in" filter="fade">
                                      <p:cBhvr>
                                        <p:cTn id="12" dur="500"/>
                                        <p:tgtEl>
                                          <p:spTgt spid="7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1">
                                            <p:txEl>
                                              <p:pRg st="2" end="2"/>
                                            </p:txEl>
                                          </p:spTgt>
                                        </p:tgtEl>
                                        <p:attrNameLst>
                                          <p:attrName>style.visibility</p:attrName>
                                        </p:attrNameLst>
                                      </p:cBhvr>
                                      <p:to>
                                        <p:strVal val="visible"/>
                                      </p:to>
                                    </p:set>
                                    <p:animEffect transition="in" filter="fade">
                                      <p:cBhvr>
                                        <p:cTn id="17" dur="500"/>
                                        <p:tgtEl>
                                          <p:spTgt spid="7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95"/>
          <p:cNvSpPr txBox="1"/>
          <p:nvPr/>
        </p:nvSpPr>
        <p:spPr>
          <a:xfrm>
            <a:off x="684212" y="533400"/>
            <a:ext cx="80646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Но они переносят разные импульсы, поэтому полное изменение импульса слоя будет равно</a:t>
            </a:r>
            <a:endParaRPr/>
          </a:p>
        </p:txBody>
      </p:sp>
      <p:sp>
        <p:nvSpPr>
          <p:cNvPr id="791" name="Google Shape;791;p95"/>
          <p:cNvSpPr txBox="1"/>
          <p:nvPr/>
        </p:nvSpPr>
        <p:spPr>
          <a:xfrm>
            <a:off x="684212" y="3357562"/>
            <a:ext cx="8064500" cy="5873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Так как согласно второму закону Ньютона </a:t>
            </a:r>
            <a:endParaRPr/>
          </a:p>
        </p:txBody>
      </p:sp>
      <p:pic>
        <p:nvPicPr>
          <p:cNvPr id="792" name="Google Shape;792;p95"/>
          <p:cNvPicPr preferRelativeResize="0"/>
          <p:nvPr/>
        </p:nvPicPr>
        <p:blipFill rotWithShape="1">
          <a:blip r:embed="rId3">
            <a:alphaModFix/>
          </a:blip>
          <a:srcRect/>
          <a:stretch/>
        </p:blipFill>
        <p:spPr>
          <a:xfrm>
            <a:off x="3779837" y="3944937"/>
            <a:ext cx="1323975" cy="838200"/>
          </a:xfrm>
          <a:prstGeom prst="rect">
            <a:avLst/>
          </a:prstGeom>
          <a:noFill/>
          <a:ln>
            <a:noFill/>
          </a:ln>
        </p:spPr>
      </p:pic>
      <p:sp>
        <p:nvSpPr>
          <p:cNvPr id="793" name="Google Shape;793;p95"/>
          <p:cNvSpPr txBox="1"/>
          <p:nvPr/>
        </p:nvSpPr>
        <p:spPr>
          <a:xfrm>
            <a:off x="684212" y="4865687"/>
            <a:ext cx="8064500" cy="108426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то сила внутреннего трения, возникающая в потоке газа между слоями площадью      , будет равна</a:t>
            </a:r>
            <a:endParaRPr/>
          </a:p>
        </p:txBody>
      </p:sp>
      <p:pic>
        <p:nvPicPr>
          <p:cNvPr id="794" name="Google Shape;794;p95"/>
          <p:cNvPicPr preferRelativeResize="0"/>
          <p:nvPr/>
        </p:nvPicPr>
        <p:blipFill rotWithShape="1">
          <a:blip r:embed="rId4">
            <a:alphaModFix/>
          </a:blip>
          <a:srcRect/>
          <a:stretch/>
        </p:blipFill>
        <p:spPr>
          <a:xfrm>
            <a:off x="5508625" y="5491162"/>
            <a:ext cx="266700" cy="314325"/>
          </a:xfrm>
          <a:prstGeom prst="rect">
            <a:avLst/>
          </a:prstGeom>
          <a:noFill/>
          <a:ln>
            <a:noFill/>
          </a:ln>
        </p:spPr>
      </p:pic>
      <p:pic>
        <p:nvPicPr>
          <p:cNvPr id="795" name="Google Shape;795;p95"/>
          <p:cNvPicPr preferRelativeResize="0"/>
          <p:nvPr/>
        </p:nvPicPr>
        <p:blipFill rotWithShape="1">
          <a:blip r:embed="rId5">
            <a:alphaModFix/>
          </a:blip>
          <a:srcRect/>
          <a:stretch/>
        </p:blipFill>
        <p:spPr>
          <a:xfrm>
            <a:off x="2005012" y="1557337"/>
            <a:ext cx="5133975" cy="1800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0"/>
                                        </p:tgtEl>
                                        <p:attrNameLst>
                                          <p:attrName>style.visibility</p:attrName>
                                        </p:attrNameLst>
                                      </p:cBhvr>
                                      <p:to>
                                        <p:strVal val="visible"/>
                                      </p:to>
                                    </p:set>
                                    <p:animEffect transition="in" filter="fade">
                                      <p:cBhvr>
                                        <p:cTn id="7" dur="500"/>
                                        <p:tgtEl>
                                          <p:spTgt spid="7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1"/>
                                        </p:tgtEl>
                                        <p:attrNameLst>
                                          <p:attrName>style.visibility</p:attrName>
                                        </p:attrNameLst>
                                      </p:cBhvr>
                                      <p:to>
                                        <p:strVal val="visible"/>
                                      </p:to>
                                    </p:set>
                                    <p:animEffect transition="in" filter="fade">
                                      <p:cBhvr>
                                        <p:cTn id="12" dur="500"/>
                                        <p:tgtEl>
                                          <p:spTgt spid="7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3"/>
                                        </p:tgtEl>
                                        <p:attrNameLst>
                                          <p:attrName>style.visibility</p:attrName>
                                        </p:attrNameLst>
                                      </p:cBhvr>
                                      <p:to>
                                        <p:strVal val="visible"/>
                                      </p:to>
                                    </p:set>
                                    <p:animEffect transition="in" filter="fade">
                                      <p:cBhvr>
                                        <p:cTn id="17" dur="500"/>
                                        <p:tgtEl>
                                          <p:spTgt spid="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1" name="Google Shape;801;p96"/>
          <p:cNvPicPr preferRelativeResize="0"/>
          <p:nvPr/>
        </p:nvPicPr>
        <p:blipFill rotWithShape="1">
          <a:blip r:embed="rId3">
            <a:alphaModFix/>
          </a:blip>
          <a:srcRect/>
          <a:stretch/>
        </p:blipFill>
        <p:spPr>
          <a:xfrm>
            <a:off x="2628900" y="692150"/>
            <a:ext cx="3886200" cy="838200"/>
          </a:xfrm>
          <a:prstGeom prst="rect">
            <a:avLst/>
          </a:prstGeom>
          <a:noFill/>
          <a:ln>
            <a:noFill/>
          </a:ln>
        </p:spPr>
      </p:pic>
      <p:pic>
        <p:nvPicPr>
          <p:cNvPr id="802" name="Google Shape;802;p96"/>
          <p:cNvPicPr preferRelativeResize="0"/>
          <p:nvPr/>
        </p:nvPicPr>
        <p:blipFill rotWithShape="1">
          <a:blip r:embed="rId4">
            <a:alphaModFix/>
          </a:blip>
          <a:srcRect/>
          <a:stretch/>
        </p:blipFill>
        <p:spPr>
          <a:xfrm>
            <a:off x="334962" y="1774825"/>
            <a:ext cx="8474075" cy="2878137"/>
          </a:xfrm>
          <a:prstGeom prst="rect">
            <a:avLst/>
          </a:prstGeom>
          <a:noFill/>
          <a:ln>
            <a:noFill/>
          </a:ln>
        </p:spPr>
      </p:pic>
      <p:pic>
        <p:nvPicPr>
          <p:cNvPr id="803" name="Google Shape;803;p96"/>
          <p:cNvPicPr preferRelativeResize="0"/>
          <p:nvPr/>
        </p:nvPicPr>
        <p:blipFill rotWithShape="1">
          <a:blip r:embed="rId5">
            <a:alphaModFix/>
          </a:blip>
          <a:srcRect/>
          <a:stretch/>
        </p:blipFill>
        <p:spPr>
          <a:xfrm>
            <a:off x="3500437" y="3068637"/>
            <a:ext cx="2143125" cy="942975"/>
          </a:xfrm>
          <a:prstGeom prst="rect">
            <a:avLst/>
          </a:prstGeom>
          <a:noFill/>
          <a:ln>
            <a:noFill/>
          </a:ln>
        </p:spPr>
      </p:pic>
      <p:pic>
        <p:nvPicPr>
          <p:cNvPr id="804" name="Google Shape;804;p96"/>
          <p:cNvPicPr preferRelativeResize="0"/>
          <p:nvPr/>
        </p:nvPicPr>
        <p:blipFill rotWithShape="1">
          <a:blip r:embed="rId6">
            <a:alphaModFix/>
          </a:blip>
          <a:srcRect/>
          <a:stretch/>
        </p:blipFill>
        <p:spPr>
          <a:xfrm>
            <a:off x="3137580" y="4963617"/>
            <a:ext cx="2828925" cy="838200"/>
          </a:xfrm>
          <a:prstGeom prst="rect">
            <a:avLst/>
          </a:prstGeom>
          <a:noFill/>
          <a:ln>
            <a:noFill/>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10" name="Google Shape;810;p97"/>
          <p:cNvSpPr txBox="1"/>
          <p:nvPr/>
        </p:nvSpPr>
        <p:spPr>
          <a:xfrm>
            <a:off x="468312" y="293687"/>
            <a:ext cx="8496300" cy="4743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2800"/>
              <a:buFont typeface="Arial"/>
              <a:buNone/>
            </a:pPr>
            <a:r>
              <a:rPr lang="en-US" sz="2800" b="0" i="0" u="none">
                <a:solidFill>
                  <a:srgbClr val="0070C0"/>
                </a:solidFill>
                <a:latin typeface="Arial"/>
                <a:ea typeface="Arial"/>
                <a:cs typeface="Arial"/>
                <a:sym typeface="Arial"/>
              </a:rPr>
              <a:t> </a:t>
            </a:r>
            <a:r>
              <a:rPr lang="en-US" sz="2800" b="0" i="0" u="none">
                <a:solidFill>
                  <a:srgbClr val="FF0000"/>
                </a:solidFill>
                <a:latin typeface="Times New Roman"/>
                <a:ea typeface="Times New Roman"/>
                <a:cs typeface="Times New Roman"/>
                <a:sym typeface="Times New Roman"/>
              </a:rPr>
              <a:t>Теплопроводность. Закон Фурье</a:t>
            </a:r>
            <a:endParaRPr/>
          </a:p>
          <a:p>
            <a:pPr marL="0" marR="0" lvl="0" indent="0" algn="l" rtl="0">
              <a:lnSpc>
                <a:spcPct val="100000"/>
              </a:lnSpc>
              <a:spcBef>
                <a:spcPts val="0"/>
              </a:spcBef>
              <a:spcAft>
                <a:spcPts val="0"/>
              </a:spcAft>
              <a:buClr>
                <a:srgbClr val="00B050"/>
              </a:buClr>
              <a:buSzPts val="2800"/>
              <a:buFont typeface="Arial"/>
              <a:buNone/>
            </a:pPr>
            <a:r>
              <a:rPr lang="en-US" sz="2800" b="0" i="0" u="none">
                <a:solidFill>
                  <a:srgbClr val="00B050"/>
                </a:solidFill>
                <a:latin typeface="Arial"/>
                <a:ea typeface="Arial"/>
                <a:cs typeface="Arial"/>
                <a:sym typeface="Arial"/>
              </a:rPr>
              <a:t> </a:t>
            </a:r>
            <a:endParaRPr sz="2800" b="0" i="0" u="none">
              <a:solidFill>
                <a:srgbClr val="0070C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Если в некоторой газовой среде вдоль оси  </a:t>
            </a:r>
            <a:r>
              <a:rPr lang="en-US" sz="2800" b="0" i="1" u="none">
                <a:solidFill>
                  <a:schemeClr val="dk1"/>
                </a:solidFill>
                <a:latin typeface="Times New Roman"/>
                <a:ea typeface="Times New Roman"/>
                <a:cs typeface="Times New Roman"/>
                <a:sym typeface="Times New Roman"/>
              </a:rPr>
              <a:t>х  </a:t>
            </a:r>
            <a:r>
              <a:rPr lang="en-US" sz="2800" b="0" i="0" u="none">
                <a:solidFill>
                  <a:schemeClr val="dk1"/>
                </a:solidFill>
                <a:latin typeface="Times New Roman"/>
                <a:ea typeface="Times New Roman"/>
                <a:cs typeface="Times New Roman"/>
                <a:sym typeface="Times New Roman"/>
              </a:rPr>
              <a:t>возни-</a:t>
            </a:r>
            <a:endParaRPr sz="2800" b="0" i="1" u="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кнет  градиент  температуры          , то  в газе  возник-</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нет вдоль этой оси  перенос тепла от более нагретого слоя к менее нагретому.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Экспериментально  установлено,  что  теплопроводность газа вдоль оси  </a:t>
            </a:r>
            <a:r>
              <a:rPr lang="en-US" sz="2800" b="0" i="1" u="none">
                <a:solidFill>
                  <a:schemeClr val="dk1"/>
                </a:solidFill>
                <a:latin typeface="Times New Roman"/>
                <a:ea typeface="Times New Roman"/>
                <a:cs typeface="Times New Roman"/>
                <a:sym typeface="Times New Roman"/>
              </a:rPr>
              <a:t>х</a:t>
            </a:r>
            <a:r>
              <a:rPr lang="en-US" sz="2800" b="0" i="0" u="none">
                <a:solidFill>
                  <a:schemeClr val="dk1"/>
                </a:solidFill>
                <a:latin typeface="Times New Roman"/>
                <a:ea typeface="Times New Roman"/>
                <a:cs typeface="Times New Roman"/>
                <a:sym typeface="Times New Roman"/>
              </a:rPr>
              <a:t>  будет определяться формулой (закон Фурье):</a:t>
            </a:r>
            <a:endParaRPr/>
          </a:p>
        </p:txBody>
      </p:sp>
      <p:pic>
        <p:nvPicPr>
          <p:cNvPr id="811" name="Google Shape;811;p97"/>
          <p:cNvPicPr preferRelativeResize="0"/>
          <p:nvPr/>
        </p:nvPicPr>
        <p:blipFill rotWithShape="1">
          <a:blip r:embed="rId3">
            <a:alphaModFix/>
          </a:blip>
          <a:srcRect/>
          <a:stretch/>
        </p:blipFill>
        <p:spPr>
          <a:xfrm>
            <a:off x="5076825" y="1700212"/>
            <a:ext cx="571500" cy="838200"/>
          </a:xfrm>
          <a:prstGeom prst="rect">
            <a:avLst/>
          </a:prstGeom>
          <a:noFill/>
          <a:ln>
            <a:noFill/>
          </a:ln>
        </p:spPr>
      </p:pic>
      <p:pic>
        <p:nvPicPr>
          <p:cNvPr id="812" name="Google Shape;812;p97"/>
          <p:cNvPicPr preferRelativeResize="0"/>
          <p:nvPr/>
        </p:nvPicPr>
        <p:blipFill rotWithShape="1">
          <a:blip r:embed="rId4">
            <a:alphaModFix/>
          </a:blip>
          <a:srcRect/>
          <a:stretch/>
        </p:blipFill>
        <p:spPr>
          <a:xfrm>
            <a:off x="3045443" y="5396489"/>
            <a:ext cx="2505075"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0">
                                            <p:txEl>
                                              <p:pRg st="0" end="0"/>
                                            </p:txEl>
                                          </p:spTgt>
                                        </p:tgtEl>
                                        <p:attrNameLst>
                                          <p:attrName>style.visibility</p:attrName>
                                        </p:attrNameLst>
                                      </p:cBhvr>
                                      <p:to>
                                        <p:strVal val="visible"/>
                                      </p:to>
                                    </p:set>
                                    <p:animEffect transition="in" filter="fade">
                                      <p:cBhvr>
                                        <p:cTn id="7" dur="500"/>
                                        <p:tgtEl>
                                          <p:spTgt spid="8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0">
                                            <p:txEl>
                                              <p:pRg st="1" end="1"/>
                                            </p:txEl>
                                          </p:spTgt>
                                        </p:tgtEl>
                                        <p:attrNameLst>
                                          <p:attrName>style.visibility</p:attrName>
                                        </p:attrNameLst>
                                      </p:cBhvr>
                                      <p:to>
                                        <p:strVal val="visible"/>
                                      </p:to>
                                    </p:set>
                                    <p:animEffect transition="in" filter="fade">
                                      <p:cBhvr>
                                        <p:cTn id="12" dur="500"/>
                                        <p:tgtEl>
                                          <p:spTgt spid="8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0">
                                            <p:txEl>
                                              <p:pRg st="2" end="2"/>
                                            </p:txEl>
                                          </p:spTgt>
                                        </p:tgtEl>
                                        <p:attrNameLst>
                                          <p:attrName>style.visibility</p:attrName>
                                        </p:attrNameLst>
                                      </p:cBhvr>
                                      <p:to>
                                        <p:strVal val="visible"/>
                                      </p:to>
                                    </p:set>
                                    <p:animEffect transition="in" filter="fade">
                                      <p:cBhvr>
                                        <p:cTn id="17" dur="500"/>
                                        <p:tgtEl>
                                          <p:spTgt spid="8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0">
                                            <p:txEl>
                                              <p:pRg st="3" end="3"/>
                                            </p:txEl>
                                          </p:spTgt>
                                        </p:tgtEl>
                                        <p:attrNameLst>
                                          <p:attrName>style.visibility</p:attrName>
                                        </p:attrNameLst>
                                      </p:cBhvr>
                                      <p:to>
                                        <p:strVal val="visible"/>
                                      </p:to>
                                    </p:set>
                                    <p:animEffect transition="in" filter="fade">
                                      <p:cBhvr>
                                        <p:cTn id="22" dur="500"/>
                                        <p:tgtEl>
                                          <p:spTgt spid="8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0">
                                            <p:txEl>
                                              <p:pRg st="4" end="4"/>
                                            </p:txEl>
                                          </p:spTgt>
                                        </p:tgtEl>
                                        <p:attrNameLst>
                                          <p:attrName>style.visibility</p:attrName>
                                        </p:attrNameLst>
                                      </p:cBhvr>
                                      <p:to>
                                        <p:strVal val="visible"/>
                                      </p:to>
                                    </p:set>
                                    <p:animEffect transition="in" filter="fade">
                                      <p:cBhvr>
                                        <p:cTn id="27" dur="500"/>
                                        <p:tgtEl>
                                          <p:spTgt spid="8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0">
                                            <p:txEl>
                                              <p:pRg st="5" end="5"/>
                                            </p:txEl>
                                          </p:spTgt>
                                        </p:tgtEl>
                                        <p:attrNameLst>
                                          <p:attrName>style.visibility</p:attrName>
                                        </p:attrNameLst>
                                      </p:cBhvr>
                                      <p:to>
                                        <p:strVal val="visible"/>
                                      </p:to>
                                    </p:set>
                                    <p:animEffect transition="in" filter="fade">
                                      <p:cBhvr>
                                        <p:cTn id="32" dur="500"/>
                                        <p:tgtEl>
                                          <p:spTgt spid="8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8" name="Google Shape;818;p98"/>
          <p:cNvSpPr txBox="1"/>
          <p:nvPr/>
        </p:nvSpPr>
        <p:spPr>
          <a:xfrm>
            <a:off x="611187" y="346075"/>
            <a:ext cx="8282100" cy="2010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 количество тепла, переносимое за время  через площадку        ,     – коэффициент  пропорциональности, зависящий от свойств  среды и называ-емый </a:t>
            </a:r>
            <a:r>
              <a:rPr lang="en-US" sz="2800" b="1" i="1" u="none">
                <a:solidFill>
                  <a:srgbClr val="0070C0"/>
                </a:solidFill>
                <a:latin typeface="Times New Roman"/>
                <a:ea typeface="Times New Roman"/>
                <a:cs typeface="Times New Roman"/>
                <a:sym typeface="Times New Roman"/>
              </a:rPr>
              <a:t>теплопроводностью.  </a:t>
            </a:r>
            <a:endParaRPr/>
          </a:p>
        </p:txBody>
      </p:sp>
      <p:pic>
        <p:nvPicPr>
          <p:cNvPr id="819" name="Google Shape;819;p98"/>
          <p:cNvPicPr preferRelativeResize="0"/>
          <p:nvPr/>
        </p:nvPicPr>
        <p:blipFill rotWithShape="1">
          <a:blip r:embed="rId3">
            <a:alphaModFix/>
          </a:blip>
          <a:srcRect/>
          <a:stretch/>
        </p:blipFill>
        <p:spPr>
          <a:xfrm>
            <a:off x="1331912" y="476250"/>
            <a:ext cx="466725" cy="409575"/>
          </a:xfrm>
          <a:prstGeom prst="rect">
            <a:avLst/>
          </a:prstGeom>
          <a:noFill/>
          <a:ln>
            <a:noFill/>
          </a:ln>
        </p:spPr>
      </p:pic>
      <p:pic>
        <p:nvPicPr>
          <p:cNvPr id="820" name="Google Shape;820;p98"/>
          <p:cNvPicPr preferRelativeResize="0"/>
          <p:nvPr/>
        </p:nvPicPr>
        <p:blipFill rotWithShape="1">
          <a:blip r:embed="rId4">
            <a:alphaModFix/>
          </a:blip>
          <a:srcRect/>
          <a:stretch/>
        </p:blipFill>
        <p:spPr>
          <a:xfrm>
            <a:off x="8388350" y="476250"/>
            <a:ext cx="390525" cy="323850"/>
          </a:xfrm>
          <a:prstGeom prst="rect">
            <a:avLst/>
          </a:prstGeom>
          <a:noFill/>
          <a:ln>
            <a:noFill/>
          </a:ln>
        </p:spPr>
      </p:pic>
      <p:pic>
        <p:nvPicPr>
          <p:cNvPr id="821" name="Google Shape;821;p98"/>
          <p:cNvPicPr preferRelativeResize="0"/>
          <p:nvPr/>
        </p:nvPicPr>
        <p:blipFill rotWithShape="1">
          <a:blip r:embed="rId5">
            <a:alphaModFix/>
          </a:blip>
          <a:srcRect/>
          <a:stretch/>
        </p:blipFill>
        <p:spPr>
          <a:xfrm>
            <a:off x="3276600" y="981075"/>
            <a:ext cx="504825" cy="323850"/>
          </a:xfrm>
          <a:prstGeom prst="rect">
            <a:avLst/>
          </a:prstGeom>
          <a:noFill/>
          <a:ln>
            <a:noFill/>
          </a:ln>
        </p:spPr>
      </p:pic>
      <p:sp>
        <p:nvSpPr>
          <p:cNvPr id="822" name="Google Shape;822;p98"/>
          <p:cNvSpPr txBox="1"/>
          <p:nvPr/>
        </p:nvSpPr>
        <p:spPr>
          <a:xfrm>
            <a:off x="690562" y="2568575"/>
            <a:ext cx="834548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F0"/>
              </a:buClr>
              <a:buSzPts val="2800"/>
              <a:buFont typeface="Times New Roman"/>
              <a:buNone/>
            </a:pPr>
            <a:r>
              <a:rPr lang="en-US" sz="2800" b="0" i="0" u="none">
                <a:solidFill>
                  <a:srgbClr val="00B0F0"/>
                </a:solidFill>
                <a:latin typeface="Times New Roman"/>
                <a:ea typeface="Times New Roman"/>
                <a:cs typeface="Times New Roman"/>
                <a:sym typeface="Times New Roman"/>
              </a:rPr>
              <a:t> </a:t>
            </a:r>
            <a:r>
              <a:rPr lang="en-US" sz="2800" b="0" i="0" u="none">
                <a:solidFill>
                  <a:schemeClr val="dk1"/>
                </a:solidFill>
                <a:latin typeface="Times New Roman"/>
                <a:ea typeface="Times New Roman"/>
                <a:cs typeface="Times New Roman"/>
                <a:sym typeface="Times New Roman"/>
              </a:rPr>
              <a:t>Размерность теплопроводности –             .</a:t>
            </a:r>
            <a:endParaRPr/>
          </a:p>
        </p:txBody>
      </p:sp>
      <p:sp>
        <p:nvSpPr>
          <p:cNvPr id="823" name="Google Shape;823;p98"/>
          <p:cNvSpPr txBox="1"/>
          <p:nvPr/>
        </p:nvSpPr>
        <p:spPr>
          <a:xfrm>
            <a:off x="611187" y="3290887"/>
            <a:ext cx="8282100" cy="1514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Основываясь на МКТ, можно, также  как и  в двух предыдущих рассмотренных явлениях переноса, вычислить теплопроводность газа. </a:t>
            </a:r>
            <a:endParaRPr/>
          </a:p>
        </p:txBody>
      </p:sp>
      <p:sp>
        <p:nvSpPr>
          <p:cNvPr id="824" name="Google Shape;824;p98"/>
          <p:cNvSpPr txBox="1"/>
          <p:nvPr/>
        </p:nvSpPr>
        <p:spPr>
          <a:xfrm>
            <a:off x="690562" y="4797425"/>
            <a:ext cx="5641975"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Несложные расчеты дают значение </a:t>
            </a:r>
            <a:endParaRPr/>
          </a:p>
        </p:txBody>
      </p:sp>
      <p:pic>
        <p:nvPicPr>
          <p:cNvPr id="825" name="Google Shape;825;p98"/>
          <p:cNvPicPr preferRelativeResize="0"/>
          <p:nvPr/>
        </p:nvPicPr>
        <p:blipFill rotWithShape="1">
          <a:blip r:embed="rId6">
            <a:alphaModFix/>
          </a:blip>
          <a:srcRect/>
          <a:stretch/>
        </p:blipFill>
        <p:spPr>
          <a:xfrm>
            <a:off x="4000500" y="1017587"/>
            <a:ext cx="219075" cy="304800"/>
          </a:xfrm>
          <a:prstGeom prst="rect">
            <a:avLst/>
          </a:prstGeom>
          <a:noFill/>
          <a:ln>
            <a:noFill/>
          </a:ln>
        </p:spPr>
      </p:pic>
      <p:pic>
        <p:nvPicPr>
          <p:cNvPr id="826" name="Google Shape;826;p98"/>
          <p:cNvPicPr preferRelativeResize="0"/>
          <p:nvPr/>
        </p:nvPicPr>
        <p:blipFill rotWithShape="1">
          <a:blip r:embed="rId7">
            <a:alphaModFix/>
          </a:blip>
          <a:srcRect/>
          <a:stretch/>
        </p:blipFill>
        <p:spPr>
          <a:xfrm>
            <a:off x="6084887" y="2420937"/>
            <a:ext cx="819150" cy="819150"/>
          </a:xfrm>
          <a:prstGeom prst="rect">
            <a:avLst/>
          </a:prstGeom>
          <a:noFill/>
          <a:ln>
            <a:noFill/>
          </a:ln>
        </p:spPr>
      </p:pic>
      <p:pic>
        <p:nvPicPr>
          <p:cNvPr id="827" name="Google Shape;827;p98"/>
          <p:cNvPicPr preferRelativeResize="0"/>
          <p:nvPr/>
        </p:nvPicPr>
        <p:blipFill rotWithShape="1">
          <a:blip r:embed="rId8">
            <a:alphaModFix/>
          </a:blip>
          <a:srcRect/>
          <a:stretch/>
        </p:blipFill>
        <p:spPr>
          <a:xfrm>
            <a:off x="3232541" y="5566291"/>
            <a:ext cx="2771775"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8"/>
                                        </p:tgtEl>
                                        <p:attrNameLst>
                                          <p:attrName>style.visibility</p:attrName>
                                        </p:attrNameLst>
                                      </p:cBhvr>
                                      <p:to>
                                        <p:strVal val="visible"/>
                                      </p:to>
                                    </p:set>
                                    <p:animEffect transition="in" filter="fade">
                                      <p:cBhvr>
                                        <p:cTn id="7" dur="500"/>
                                        <p:tgtEl>
                                          <p:spTgt spid="8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2"/>
                                        </p:tgtEl>
                                        <p:attrNameLst>
                                          <p:attrName>style.visibility</p:attrName>
                                        </p:attrNameLst>
                                      </p:cBhvr>
                                      <p:to>
                                        <p:strVal val="visible"/>
                                      </p:to>
                                    </p:set>
                                    <p:animEffect transition="in" filter="fade">
                                      <p:cBhvr>
                                        <p:cTn id="12" dur="500"/>
                                        <p:tgtEl>
                                          <p:spTgt spid="8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3"/>
                                        </p:tgtEl>
                                        <p:attrNameLst>
                                          <p:attrName>style.visibility</p:attrName>
                                        </p:attrNameLst>
                                      </p:cBhvr>
                                      <p:to>
                                        <p:strVal val="visible"/>
                                      </p:to>
                                    </p:set>
                                    <p:animEffect transition="in" filter="fade">
                                      <p:cBhvr>
                                        <p:cTn id="17" dur="500"/>
                                        <p:tgtEl>
                                          <p:spTgt spid="8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4"/>
                                        </p:tgtEl>
                                        <p:attrNameLst>
                                          <p:attrName>style.visibility</p:attrName>
                                        </p:attrNameLst>
                                      </p:cBhvr>
                                      <p:to>
                                        <p:strVal val="visible"/>
                                      </p:to>
                                    </p:set>
                                    <p:animEffect transition="in" filter="fade">
                                      <p:cBhvr>
                                        <p:cTn id="22" dur="500"/>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99"/>
          <p:cNvSpPr txBox="1"/>
          <p:nvPr/>
        </p:nvSpPr>
        <p:spPr>
          <a:xfrm>
            <a:off x="755650" y="404812"/>
            <a:ext cx="8137500" cy="3129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где         – удельная теплоёмкость газа при постоянном объёме (количество теплоты, необходимое для нагревания 1 кг газа на 1 К  при  постоянном объёме).</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Подытожим полученные в рассмотренных явлени-ях коэффициенты переноса:</a:t>
            </a:r>
            <a:endParaRPr/>
          </a:p>
        </p:txBody>
      </p:sp>
      <p:sp>
        <p:nvSpPr>
          <p:cNvPr id="833" name="Google Shape;833;p99"/>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834" name="Google Shape;834;p99"/>
          <p:cNvPicPr preferRelativeResize="0"/>
          <p:nvPr/>
        </p:nvPicPr>
        <p:blipFill rotWithShape="1">
          <a:blip r:embed="rId3">
            <a:alphaModFix/>
          </a:blip>
          <a:srcRect/>
          <a:stretch/>
        </p:blipFill>
        <p:spPr>
          <a:xfrm>
            <a:off x="1619250" y="479425"/>
            <a:ext cx="428625" cy="428625"/>
          </a:xfrm>
          <a:prstGeom prst="rect">
            <a:avLst/>
          </a:prstGeom>
          <a:noFill/>
          <a:ln>
            <a:noFill/>
          </a:ln>
        </p:spPr>
      </p:pic>
      <p:sp>
        <p:nvSpPr>
          <p:cNvPr id="835" name="Google Shape;835;p99"/>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36" name="Google Shape;836;p99"/>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37" name="Google Shape;837;p99"/>
          <p:cNvSpPr txBox="1"/>
          <p:nvPr/>
        </p:nvSpPr>
        <p:spPr>
          <a:xfrm>
            <a:off x="755650" y="3738562"/>
            <a:ext cx="188118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диффузия: </a:t>
            </a:r>
            <a:endParaRPr/>
          </a:p>
        </p:txBody>
      </p:sp>
      <p:sp>
        <p:nvSpPr>
          <p:cNvPr id="838" name="Google Shape;838;p99"/>
          <p:cNvSpPr txBox="1"/>
          <p:nvPr/>
        </p:nvSpPr>
        <p:spPr>
          <a:xfrm>
            <a:off x="755650" y="4724400"/>
            <a:ext cx="16700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вязкость: </a:t>
            </a:r>
            <a:endParaRPr/>
          </a:p>
        </p:txBody>
      </p:sp>
      <p:sp>
        <p:nvSpPr>
          <p:cNvPr id="839" name="Google Shape;839;p99"/>
          <p:cNvSpPr txBox="1"/>
          <p:nvPr/>
        </p:nvSpPr>
        <p:spPr>
          <a:xfrm>
            <a:off x="671512" y="5541962"/>
            <a:ext cx="483711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теплопроводность: </a:t>
            </a:r>
            <a:endParaRPr/>
          </a:p>
        </p:txBody>
      </p:sp>
      <p:sp>
        <p:nvSpPr>
          <p:cNvPr id="840" name="Google Shape;840;p99"/>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841" name="Google Shape;841;p99"/>
          <p:cNvPicPr preferRelativeResize="0"/>
          <p:nvPr/>
        </p:nvPicPr>
        <p:blipFill rotWithShape="1">
          <a:blip r:embed="rId4">
            <a:alphaModFix/>
          </a:blip>
          <a:srcRect/>
          <a:stretch/>
        </p:blipFill>
        <p:spPr>
          <a:xfrm>
            <a:off x="2606675" y="3598862"/>
            <a:ext cx="2133600" cy="838200"/>
          </a:xfrm>
          <a:prstGeom prst="rect">
            <a:avLst/>
          </a:prstGeom>
          <a:noFill/>
          <a:ln>
            <a:noFill/>
          </a:ln>
        </p:spPr>
      </p:pic>
      <p:pic>
        <p:nvPicPr>
          <p:cNvPr id="842" name="Google Shape;842;p99"/>
          <p:cNvPicPr preferRelativeResize="0"/>
          <p:nvPr/>
        </p:nvPicPr>
        <p:blipFill rotWithShape="1">
          <a:blip r:embed="rId5">
            <a:alphaModFix/>
          </a:blip>
          <a:srcRect/>
          <a:stretch/>
        </p:blipFill>
        <p:spPr>
          <a:xfrm>
            <a:off x="2406650" y="4567237"/>
            <a:ext cx="2286000" cy="838200"/>
          </a:xfrm>
          <a:prstGeom prst="rect">
            <a:avLst/>
          </a:prstGeom>
          <a:noFill/>
          <a:ln>
            <a:noFill/>
          </a:ln>
        </p:spPr>
      </p:pic>
      <p:pic>
        <p:nvPicPr>
          <p:cNvPr id="843" name="Google Shape;843;p99"/>
          <p:cNvPicPr preferRelativeResize="0"/>
          <p:nvPr/>
        </p:nvPicPr>
        <p:blipFill rotWithShape="1">
          <a:blip r:embed="rId6">
            <a:alphaModFix/>
          </a:blip>
          <a:srcRect/>
          <a:stretch/>
        </p:blipFill>
        <p:spPr>
          <a:xfrm>
            <a:off x="3851275" y="5384800"/>
            <a:ext cx="2752725"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2">
                                            <p:txEl>
                                              <p:pRg st="0" end="0"/>
                                            </p:txEl>
                                          </p:spTgt>
                                        </p:tgtEl>
                                        <p:attrNameLst>
                                          <p:attrName>style.visibility</p:attrName>
                                        </p:attrNameLst>
                                      </p:cBhvr>
                                      <p:to>
                                        <p:strVal val="visible"/>
                                      </p:to>
                                    </p:set>
                                    <p:animEffect transition="in" filter="fade">
                                      <p:cBhvr>
                                        <p:cTn id="7" dur="500"/>
                                        <p:tgtEl>
                                          <p:spTgt spid="8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2">
                                            <p:txEl>
                                              <p:pRg st="1" end="1"/>
                                            </p:txEl>
                                          </p:spTgt>
                                        </p:tgtEl>
                                        <p:attrNameLst>
                                          <p:attrName>style.visibility</p:attrName>
                                        </p:attrNameLst>
                                      </p:cBhvr>
                                      <p:to>
                                        <p:strVal val="visible"/>
                                      </p:to>
                                    </p:set>
                                    <p:animEffect transition="in" filter="fade">
                                      <p:cBhvr>
                                        <p:cTn id="12" dur="500"/>
                                        <p:tgtEl>
                                          <p:spTgt spid="8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7"/>
                                        </p:tgtEl>
                                        <p:attrNameLst>
                                          <p:attrName>style.visibility</p:attrName>
                                        </p:attrNameLst>
                                      </p:cBhvr>
                                      <p:to>
                                        <p:strVal val="visible"/>
                                      </p:to>
                                    </p:set>
                                    <p:animEffect transition="in" filter="fade">
                                      <p:cBhvr>
                                        <p:cTn id="17" dur="500"/>
                                        <p:tgtEl>
                                          <p:spTgt spid="8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8"/>
                                        </p:tgtEl>
                                        <p:attrNameLst>
                                          <p:attrName>style.visibility</p:attrName>
                                        </p:attrNameLst>
                                      </p:cBhvr>
                                      <p:to>
                                        <p:strVal val="visible"/>
                                      </p:to>
                                    </p:set>
                                    <p:animEffect transition="in" filter="fade">
                                      <p:cBhvr>
                                        <p:cTn id="22" dur="500"/>
                                        <p:tgtEl>
                                          <p:spTgt spid="8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39"/>
                                        </p:tgtEl>
                                        <p:attrNameLst>
                                          <p:attrName>style.visibility</p:attrName>
                                        </p:attrNameLst>
                                      </p:cBhvr>
                                      <p:to>
                                        <p:strVal val="visible"/>
                                      </p:to>
                                    </p:set>
                                    <p:animEffect transition="in" filter="fade">
                                      <p:cBhvr>
                                        <p:cTn id="27" dur="500"/>
                                        <p:tgtEl>
                                          <p:spTgt spid="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00"/>
          <p:cNvSpPr txBox="1"/>
          <p:nvPr/>
        </p:nvSpPr>
        <p:spPr>
          <a:xfrm>
            <a:off x="684212" y="525462"/>
            <a:ext cx="8136000" cy="5240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Все три коэффициента зависят от средней скорости теплового  движения  и средней  длины  свободного пробега молекул. </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Внешнее сходство математических выражений  законов Фика, Ньютона и Фурье и коэффициентов переноса не случайно.</a:t>
            </a:r>
            <a:endParaRPr/>
          </a:p>
          <a:p>
            <a:pPr marL="0" marR="0" lvl="0" indent="0" algn="l" rtl="0">
              <a:lnSpc>
                <a:spcPct val="115000"/>
              </a:lnSpc>
              <a:spcBef>
                <a:spcPts val="100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Оно обусловлено общностью лежащего в их основе  явления  молекулярного механизма перемешивания молекул при их хаотическом движении и столкновений друг с другом.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8">
                                            <p:txEl>
                                              <p:pRg st="0" end="0"/>
                                            </p:txEl>
                                          </p:spTgt>
                                        </p:tgtEl>
                                        <p:attrNameLst>
                                          <p:attrName>style.visibility</p:attrName>
                                        </p:attrNameLst>
                                      </p:cBhvr>
                                      <p:to>
                                        <p:strVal val="visible"/>
                                      </p:to>
                                    </p:set>
                                    <p:animEffect transition="in" filter="fade">
                                      <p:cBhvr>
                                        <p:cTn id="7" dur="500"/>
                                        <p:tgtEl>
                                          <p:spTgt spid="8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8">
                                            <p:txEl>
                                              <p:pRg st="1" end="1"/>
                                            </p:txEl>
                                          </p:spTgt>
                                        </p:tgtEl>
                                        <p:attrNameLst>
                                          <p:attrName>style.visibility</p:attrName>
                                        </p:attrNameLst>
                                      </p:cBhvr>
                                      <p:to>
                                        <p:strVal val="visible"/>
                                      </p:to>
                                    </p:set>
                                    <p:animEffect transition="in" filter="fade">
                                      <p:cBhvr>
                                        <p:cTn id="12" dur="500"/>
                                        <p:tgtEl>
                                          <p:spTgt spid="8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8">
                                            <p:txEl>
                                              <p:pRg st="2" end="2"/>
                                            </p:txEl>
                                          </p:spTgt>
                                        </p:tgtEl>
                                        <p:attrNameLst>
                                          <p:attrName>style.visibility</p:attrName>
                                        </p:attrNameLst>
                                      </p:cBhvr>
                                      <p:to>
                                        <p:strVal val="visible"/>
                                      </p:to>
                                    </p:set>
                                    <p:animEffect transition="in" filter="fade">
                                      <p:cBhvr>
                                        <p:cTn id="17" dur="500"/>
                                        <p:tgtEl>
                                          <p:spTgt spid="8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01"/>
          <p:cNvSpPr txBox="1">
            <a:spLocks noGrp="1"/>
          </p:cNvSpPr>
          <p:nvPr>
            <p:ph type="title"/>
          </p:nvPr>
        </p:nvSpPr>
        <p:spPr>
          <a:xfrm>
            <a:off x="665162" y="2405062"/>
            <a:ext cx="70215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sz="4800" b="0" i="0" u="none">
                <a:solidFill>
                  <a:schemeClr val="dk1"/>
                </a:solidFill>
                <a:latin typeface="Calibri"/>
                <a:ea typeface="Calibri"/>
                <a:cs typeface="Calibri"/>
                <a:sym typeface="Calibri"/>
              </a:rPr>
              <a:t>Спасибо за внимание!!!</a:t>
            </a:r>
            <a:endParaRPr/>
          </a:p>
        </p:txBody>
      </p:sp>
    </p:spTree>
  </p:cSld>
  <p:clrMapOvr>
    <a:masterClrMapping/>
  </p:clrMapOvr>
  <p:transition spd="slow">
    <p:fade thruBlk="1"/>
  </p:transition>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3618</Words>
  <Application>Microsoft Office PowerPoint</Application>
  <PresentationFormat>Экран (4:3)</PresentationFormat>
  <Paragraphs>321</Paragraphs>
  <Slides>99</Slides>
  <Notes>87</Notes>
  <HiddenSlides>0</HiddenSlides>
  <MMClips>0</MMClips>
  <ScaleCrop>false</ScaleCrop>
  <HeadingPairs>
    <vt:vector size="4" baseType="variant">
      <vt:variant>
        <vt:lpstr>Тема</vt:lpstr>
      </vt:variant>
      <vt:variant>
        <vt:i4>1</vt:i4>
      </vt:variant>
      <vt:variant>
        <vt:lpstr>Заголовки слайдов</vt:lpstr>
      </vt:variant>
      <vt:variant>
        <vt:i4>99</vt:i4>
      </vt:variant>
    </vt:vector>
  </HeadingPairs>
  <TitlesOfParts>
    <vt:vector size="100" baseType="lpstr">
      <vt:lpstr>Тема Office</vt:lpstr>
      <vt:lpstr>               Чувашский государственный университет Раритетная лаборатория физики Лекция находится на сайте:clmc.chuvsu.ru  Лекция 9     Молекулярно-кинетическая  и статистическая  теория идеального газа       Лекцию подготовил            доцент кафедры общей физики       Сорокин Геннадий Михайлович     2025 год</vt:lpstr>
      <vt:lpstr>Слайд 2</vt:lpstr>
      <vt:lpstr>Слайд 3</vt:lpstr>
      <vt:lpstr>   Шар наполненный инертным газом.</vt:lpstr>
      <vt:lpstr>Слайд 5</vt:lpstr>
      <vt:lpstr>Слайд 6</vt:lpstr>
      <vt:lpstr>Слайд 7</vt:lpstr>
      <vt:lpstr>Слайд 8</vt:lpstr>
      <vt:lpstr>Слайд 9</vt:lpstr>
      <vt:lpstr>Нагрев воды в чайнике</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  Его опыты позволили также оценить распределение молекул по скоростям. Схема установки Штерна представлена на рисунке. </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3. Явление переноса в газах </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Чувашский государственный университет Раритетная лаборатория физики raritet.chuvsu.ru  Лекция 8     Молекулярно-кинетическая  и статистическая  теория идеального газа       Лекцию подготовил            доцент кафедры общей физики       Сорокин Геннадий Михайлович     2022 год</dc:title>
  <dc:creator>MF-300</dc:creator>
  <cp:lastModifiedBy>MF-300</cp:lastModifiedBy>
  <cp:revision>42</cp:revision>
  <dcterms:modified xsi:type="dcterms:W3CDTF">2025-04-07T11:10:55Z</dcterms:modified>
</cp:coreProperties>
</file>